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vsdx" ContentType="application/vnd.ms-visio.drawing"/>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2.xml" ContentType="application/vnd.openxmlformats-officedocument.presentationml.tags+xml"/>
  <Override PartName="/ppt/notesSlides/notesSlide8.xml" ContentType="application/vnd.openxmlformats-officedocument.presentationml.notesSlide+xml"/>
  <Override PartName="/ppt/tags/tag3.xml" ContentType="application/vnd.openxmlformats-officedocument.presentationml.tags+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4.xml" ContentType="application/vnd.openxmlformats-officedocument.presentationml.tags+xml"/>
  <Override PartName="/ppt/notesSlides/notesSlide10.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8"/>
  </p:notesMasterIdLst>
  <p:sldIdLst>
    <p:sldId id="301" r:id="rId2"/>
    <p:sldId id="469" r:id="rId3"/>
    <p:sldId id="393" r:id="rId4"/>
    <p:sldId id="381" r:id="rId5"/>
    <p:sldId id="382" r:id="rId6"/>
    <p:sldId id="497" r:id="rId7"/>
    <p:sldId id="498" r:id="rId8"/>
    <p:sldId id="444" r:id="rId9"/>
    <p:sldId id="303" r:id="rId10"/>
    <p:sldId id="481" r:id="rId11"/>
    <p:sldId id="445" r:id="rId12"/>
    <p:sldId id="451" r:id="rId13"/>
    <p:sldId id="460" r:id="rId14"/>
    <p:sldId id="463" r:id="rId15"/>
    <p:sldId id="465" r:id="rId16"/>
    <p:sldId id="435" r:id="rId17"/>
    <p:sldId id="437" r:id="rId18"/>
    <p:sldId id="485" r:id="rId19"/>
    <p:sldId id="483" r:id="rId20"/>
    <p:sldId id="499" r:id="rId21"/>
    <p:sldId id="500" r:id="rId22"/>
    <p:sldId id="502" r:id="rId23"/>
    <p:sldId id="503" r:id="rId24"/>
    <p:sldId id="504" r:id="rId25"/>
    <p:sldId id="505" r:id="rId26"/>
    <p:sldId id="506" r:id="rId27"/>
    <p:sldId id="507" r:id="rId28"/>
    <p:sldId id="501" r:id="rId29"/>
    <p:sldId id="508" r:id="rId30"/>
    <p:sldId id="509" r:id="rId31"/>
    <p:sldId id="510" r:id="rId32"/>
    <p:sldId id="511" r:id="rId33"/>
    <p:sldId id="513" r:id="rId34"/>
    <p:sldId id="512" r:id="rId35"/>
    <p:sldId id="514" r:id="rId36"/>
    <p:sldId id="339" r:id="rId37"/>
  </p:sldIdLst>
  <p:sldSz cx="9144000" cy="5143500" type="screen16x9"/>
  <p:notesSz cx="6858000" cy="9144000"/>
  <p:embeddedFontLst>
    <p:embeddedFont>
      <p:font typeface="等线" panose="02010600030101010101" pitchFamily="2" charset="-122"/>
      <p:regular r:id="rId39"/>
      <p:bold r:id="rId40"/>
    </p:embeddedFont>
    <p:embeddedFont>
      <p:font typeface="华文新魏" panose="02010800040101010101" pitchFamily="2" charset="-122"/>
      <p:regular r:id="rId41"/>
    </p:embeddedFont>
    <p:embeddedFont>
      <p:font typeface="华文中宋" panose="02010600040101010101" pitchFamily="2" charset="-122"/>
      <p:regular r:id="rId42"/>
    </p:embeddedFont>
    <p:embeddedFont>
      <p:font typeface="微软雅黑" panose="020B0503020204020204" pitchFamily="34" charset="-122"/>
      <p:regular r:id="rId43"/>
      <p:bold r:id="rId44"/>
    </p:embeddedFont>
  </p:embeddedFontLst>
  <p:custDataLst>
    <p:tags r:id="rId45"/>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16">
          <p15:clr>
            <a:srgbClr val="A4A3A4"/>
          </p15:clr>
        </p15:guide>
        <p15:guide id="2" pos="2879">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玛丽" initials="玛"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E6E6E6"/>
    <a:srgbClr val="3C8DA3"/>
    <a:srgbClr val="1A3F6C"/>
    <a:srgbClr val="0E223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264" autoAdjust="0"/>
    <p:restoredTop sz="75536" autoAdjust="0"/>
  </p:normalViewPr>
  <p:slideViewPr>
    <p:cSldViewPr snapToGrid="0">
      <p:cViewPr varScale="1">
        <p:scale>
          <a:sx n="156" d="100"/>
          <a:sy n="156" d="100"/>
        </p:scale>
        <p:origin x="1518" y="6"/>
      </p:cViewPr>
      <p:guideLst>
        <p:guide orient="horz" pos="1616"/>
        <p:guide pos="2879"/>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4.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2.fntdata"/><Relationship Id="rId45" Type="http://schemas.openxmlformats.org/officeDocument/2006/relationships/tags" Target="tags/tag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5.fntdata"/><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46" Type="http://schemas.openxmlformats.org/officeDocument/2006/relationships/commentAuthors" Target="commentAuthors.xml"/><Relationship Id="rId20" Type="http://schemas.openxmlformats.org/officeDocument/2006/relationships/slide" Target="slides/slide19.xml"/><Relationship Id="rId41"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A8DDF48-7B1F-4CCF-9A2A-09BE1B7CB52D}" type="doc">
      <dgm:prSet loTypeId="urn:microsoft.com/office/officeart/2005/8/layout/hierarchy2" loCatId="hierarchy" qsTypeId="urn:microsoft.com/office/officeart/2005/8/quickstyle/simple1" qsCatId="simple" csTypeId="urn:microsoft.com/office/officeart/2005/8/colors/accent1_2" csCatId="accent1" phldr="1"/>
      <dgm:spPr/>
      <dgm:t>
        <a:bodyPr/>
        <a:lstStyle/>
        <a:p>
          <a:endParaRPr lang="zh-CN" altLang="en-US"/>
        </a:p>
      </dgm:t>
    </dgm:pt>
    <dgm:pt modelId="{F0B14C32-B077-4DAC-A280-372C3BBFE83B}">
      <dgm:prSet phldrT="[文本]" custT="1"/>
      <dgm:spPr/>
      <dgm:t>
        <a:bodyPr/>
        <a:lstStyle/>
        <a:p>
          <a:r>
            <a:rPr lang="zh-CN" altLang="en-US" sz="1400" b="1" dirty="0">
              <a:latin typeface="微软雅黑" panose="020B0503020204020204" pitchFamily="34" charset="-122"/>
              <a:ea typeface="微软雅黑" panose="020B0503020204020204" pitchFamily="34" charset="-122"/>
            </a:rPr>
            <a:t>图像压缩</a:t>
          </a:r>
        </a:p>
      </dgm:t>
    </dgm:pt>
    <dgm:pt modelId="{3DA93357-95EA-47B3-9B8E-683CDE3B032D}" type="parTrans" cxnId="{E7AB8809-F0B9-414F-A77F-B2779566CC9B}">
      <dgm:prSet/>
      <dgm:spPr/>
      <dgm:t>
        <a:bodyPr/>
        <a:lstStyle/>
        <a:p>
          <a:endParaRPr lang="zh-CN" altLang="en-US"/>
        </a:p>
      </dgm:t>
    </dgm:pt>
    <dgm:pt modelId="{6B37F6D0-5322-4A70-A225-748A0A1B8131}" type="sibTrans" cxnId="{E7AB8809-F0B9-414F-A77F-B2779566CC9B}">
      <dgm:prSet/>
      <dgm:spPr/>
      <dgm:t>
        <a:bodyPr/>
        <a:lstStyle/>
        <a:p>
          <a:endParaRPr lang="zh-CN" altLang="en-US"/>
        </a:p>
      </dgm:t>
    </dgm:pt>
    <dgm:pt modelId="{32661D28-1927-4176-9810-44BF0096E5C8}">
      <dgm:prSet phldrT="[文本]" custT="1"/>
      <dgm:spPr>
        <a:solidFill>
          <a:srgbClr val="2D659E">
            <a:hueOff val="0"/>
            <a:satOff val="0"/>
            <a:lumOff val="0"/>
            <a:alphaOff val="0"/>
          </a:srgbClr>
        </a:solidFill>
        <a:ln w="12700" cap="flat" cmpd="sng" algn="ctr">
          <a:solidFill>
            <a:srgbClr val="FFFFFF">
              <a:hueOff val="0"/>
              <a:satOff val="0"/>
              <a:lumOff val="0"/>
              <a:alphaOff val="0"/>
            </a:srgbClr>
          </a:solidFill>
          <a:prstDash val="solid"/>
          <a:miter lim="800000"/>
        </a:ln>
        <a:effectLst/>
      </dgm:spPr>
      <dgm:t>
        <a:bodyPr spcFirstLastPara="0" vert="horz" wrap="square" lIns="3175" tIns="3175" rIns="3175" bIns="3175" numCol="1" spcCol="1270" anchor="ctr" anchorCtr="0"/>
        <a:lstStyle/>
        <a:p>
          <a:pPr marL="0" lvl="0" indent="0" algn="ctr" defTabSz="222250">
            <a:lnSpc>
              <a:spcPct val="90000"/>
            </a:lnSpc>
            <a:spcBef>
              <a:spcPct val="0"/>
            </a:spcBef>
            <a:spcAft>
              <a:spcPct val="35000"/>
            </a:spcAft>
            <a:buNone/>
          </a:pPr>
          <a:r>
            <a:rPr lang="zh-CN" altLang="en-US" sz="1400" b="1" kern="1200" dirty="0">
              <a:solidFill>
                <a:srgbClr val="FFFFFF"/>
              </a:solidFill>
              <a:latin typeface="Arial"/>
              <a:ea typeface="微软雅黑"/>
              <a:cs typeface="+mn-cs"/>
            </a:rPr>
            <a:t>无损压缩</a:t>
          </a:r>
        </a:p>
      </dgm:t>
    </dgm:pt>
    <dgm:pt modelId="{F12FE850-F5AC-4ED9-887E-D39034951F9E}" type="parTrans" cxnId="{D931E3B7-26F6-498F-B294-BD2EE0E48D7C}">
      <dgm:prSet/>
      <dgm:spPr/>
      <dgm:t>
        <a:bodyPr/>
        <a:lstStyle/>
        <a:p>
          <a:endParaRPr lang="zh-CN" altLang="en-US"/>
        </a:p>
      </dgm:t>
    </dgm:pt>
    <dgm:pt modelId="{A380BB5C-0BAF-4FE5-AA99-7BE809449F19}" type="sibTrans" cxnId="{D931E3B7-26F6-498F-B294-BD2EE0E48D7C}">
      <dgm:prSet/>
      <dgm:spPr/>
      <dgm:t>
        <a:bodyPr/>
        <a:lstStyle/>
        <a:p>
          <a:endParaRPr lang="zh-CN" altLang="en-US"/>
        </a:p>
      </dgm:t>
    </dgm:pt>
    <dgm:pt modelId="{3857F36A-B522-4C67-B7FB-91CB5E40FBC6}">
      <dgm:prSet phldrT="[文本]" custT="1"/>
      <dgm:spPr/>
      <dgm:t>
        <a:bodyPr/>
        <a:lstStyle/>
        <a:p>
          <a:pPr>
            <a:lnSpc>
              <a:spcPct val="100000"/>
            </a:lnSpc>
            <a:spcAft>
              <a:spcPts val="0"/>
            </a:spcAft>
          </a:pPr>
          <a:r>
            <a:rPr lang="en-US" altLang="zh-CN" sz="1100" b="1" kern="1200" dirty="0">
              <a:solidFill>
                <a:srgbClr val="00B0F0"/>
              </a:solidFill>
              <a:latin typeface="微软雅黑" panose="020B0503020204020204" pitchFamily="34" charset="-122"/>
              <a:ea typeface="微软雅黑" panose="020B0503020204020204" pitchFamily="34" charset="-122"/>
              <a:cs typeface="+mn-ea"/>
            </a:rPr>
            <a:t>Huffman</a:t>
          </a:r>
          <a:r>
            <a:rPr lang="zh-CN" altLang="en-US" sz="1100" b="1" kern="1200" dirty="0">
              <a:solidFill>
                <a:srgbClr val="00B0F0"/>
              </a:solidFill>
              <a:latin typeface="微软雅黑" panose="020B0503020204020204" pitchFamily="34" charset="-122"/>
              <a:ea typeface="微软雅黑" panose="020B0503020204020204" pitchFamily="34" charset="-122"/>
              <a:cs typeface="+mn-ea"/>
            </a:rPr>
            <a:t>编码</a:t>
          </a:r>
          <a:endParaRPr lang="en-US" altLang="zh-CN" sz="1100" b="1" kern="1200" dirty="0">
            <a:solidFill>
              <a:srgbClr val="00B0F0"/>
            </a:solidFill>
            <a:latin typeface="微软雅黑" panose="020B0503020204020204" pitchFamily="34" charset="-122"/>
            <a:ea typeface="微软雅黑" panose="020B0503020204020204" pitchFamily="34" charset="-122"/>
            <a:cs typeface="+mn-ea"/>
          </a:endParaRPr>
        </a:p>
        <a:p>
          <a:pPr>
            <a:lnSpc>
              <a:spcPct val="100000"/>
            </a:lnSpc>
            <a:spcAft>
              <a:spcPts val="0"/>
            </a:spcAft>
          </a:pPr>
          <a:r>
            <a:rPr lang="zh-CN" altLang="en-US" sz="900" kern="1200" dirty="0">
              <a:latin typeface="微软雅黑" panose="020B0503020204020204" pitchFamily="34" charset="-122"/>
              <a:ea typeface="微软雅黑" panose="020B0503020204020204" pitchFamily="34" charset="-122"/>
              <a:cs typeface="+mn-ea"/>
            </a:rPr>
            <a:t>通过利用数据中的</a:t>
          </a:r>
          <a:r>
            <a:rPr lang="zh-CN" altLang="en-US" sz="900" kern="1200" dirty="0">
              <a:solidFill>
                <a:srgbClr val="FFFFFF"/>
              </a:solidFill>
              <a:latin typeface="微软雅黑" panose="020B0503020204020204" pitchFamily="34" charset="-122"/>
              <a:ea typeface="微软雅黑" panose="020B0503020204020204" pitchFamily="34" charset="-122"/>
              <a:cs typeface="微软雅黑"/>
            </a:rPr>
            <a:t>统计特性进行压缩</a:t>
          </a:r>
        </a:p>
      </dgm:t>
    </dgm:pt>
    <dgm:pt modelId="{C3652264-8E8A-4CBD-B4BD-6D3EC1F6E834}" type="parTrans" cxnId="{E6423DF5-73CD-492E-8E45-916B66781EC9}">
      <dgm:prSet/>
      <dgm:spPr/>
      <dgm:t>
        <a:bodyPr/>
        <a:lstStyle/>
        <a:p>
          <a:endParaRPr lang="zh-CN" altLang="en-US"/>
        </a:p>
      </dgm:t>
    </dgm:pt>
    <dgm:pt modelId="{F8045F3D-0C69-4042-BDE3-14C1978D53A1}" type="sibTrans" cxnId="{E6423DF5-73CD-492E-8E45-916B66781EC9}">
      <dgm:prSet/>
      <dgm:spPr/>
      <dgm:t>
        <a:bodyPr/>
        <a:lstStyle/>
        <a:p>
          <a:endParaRPr lang="zh-CN" altLang="en-US"/>
        </a:p>
      </dgm:t>
    </dgm:pt>
    <dgm:pt modelId="{11298DFC-24D3-420B-9DBB-01D1A6E838D2}">
      <dgm:prSet phldrT="[文本]" custT="1"/>
      <dgm:spPr/>
      <dgm:t>
        <a:bodyPr/>
        <a:lstStyle/>
        <a:p>
          <a:pPr>
            <a:spcAft>
              <a:spcPts val="0"/>
            </a:spcAft>
            <a:buFont typeface="Wingdings" panose="05000000000000000000" pitchFamily="2" charset="2"/>
            <a:buChar char="Ø"/>
          </a:pPr>
          <a:r>
            <a:rPr lang="en-US" altLang="zh-CN" sz="1100" b="1" kern="1200" dirty="0">
              <a:solidFill>
                <a:srgbClr val="00B0F0"/>
              </a:solidFill>
              <a:latin typeface="微软雅黑" panose="020B0503020204020204" pitchFamily="34" charset="-122"/>
              <a:ea typeface="微软雅黑" panose="020B0503020204020204" pitchFamily="34" charset="-122"/>
              <a:cs typeface="微软雅黑"/>
            </a:rPr>
            <a:t>DPCM</a:t>
          </a:r>
          <a:r>
            <a:rPr lang="zh-CN" altLang="en-US" sz="1100" b="1" kern="1200" dirty="0">
              <a:solidFill>
                <a:srgbClr val="00B0F0"/>
              </a:solidFill>
              <a:latin typeface="微软雅黑" panose="020B0503020204020204" pitchFamily="34" charset="-122"/>
              <a:ea typeface="微软雅黑" panose="020B0503020204020204" pitchFamily="34" charset="-122"/>
              <a:cs typeface="微软雅黑"/>
            </a:rPr>
            <a:t>（差分脉冲编码调制）</a:t>
          </a:r>
          <a:endParaRPr lang="en-US" altLang="zh-CN" sz="1100" b="1" kern="1200" dirty="0">
            <a:solidFill>
              <a:srgbClr val="00B0F0"/>
            </a:solidFill>
            <a:latin typeface="微软雅黑" panose="020B0503020204020204" pitchFamily="34" charset="-122"/>
            <a:ea typeface="微软雅黑" panose="020B0503020204020204" pitchFamily="34" charset="-122"/>
            <a:cs typeface="微软雅黑"/>
          </a:endParaRPr>
        </a:p>
        <a:p>
          <a:pPr>
            <a:spcAft>
              <a:spcPts val="0"/>
            </a:spcAft>
            <a:buFont typeface="Wingdings" panose="05000000000000000000" pitchFamily="2" charset="2"/>
            <a:buChar char="Ø"/>
          </a:pPr>
          <a:r>
            <a:rPr lang="zh-CN" altLang="en-US" sz="900" kern="1200" dirty="0">
              <a:solidFill>
                <a:srgbClr val="FFFFFF"/>
              </a:solidFill>
              <a:latin typeface="微软雅黑" panose="020B0503020204020204" pitchFamily="34" charset="-122"/>
              <a:ea typeface="微软雅黑" panose="020B0503020204020204" pitchFamily="34" charset="-122"/>
              <a:cs typeface="微软雅黑"/>
            </a:rPr>
            <a:t>差分编码方法传输像素间的差异</a:t>
          </a:r>
        </a:p>
      </dgm:t>
    </dgm:pt>
    <dgm:pt modelId="{6644D295-B2DB-431C-8F8E-93EA4754EDDD}" type="parTrans" cxnId="{2052333D-F239-4CD7-93FE-D29A13670022}">
      <dgm:prSet/>
      <dgm:spPr/>
      <dgm:t>
        <a:bodyPr/>
        <a:lstStyle/>
        <a:p>
          <a:endParaRPr lang="zh-CN" altLang="en-US"/>
        </a:p>
      </dgm:t>
    </dgm:pt>
    <dgm:pt modelId="{C49324E8-17C9-411B-8ACB-EDC1EA934B70}" type="sibTrans" cxnId="{2052333D-F239-4CD7-93FE-D29A13670022}">
      <dgm:prSet/>
      <dgm:spPr/>
      <dgm:t>
        <a:bodyPr/>
        <a:lstStyle/>
        <a:p>
          <a:endParaRPr lang="zh-CN" altLang="en-US"/>
        </a:p>
      </dgm:t>
    </dgm:pt>
    <dgm:pt modelId="{9B9872D2-1D86-468F-9BAF-E31418C7E08F}">
      <dgm:prSet phldrT="[文本]" custT="1"/>
      <dgm:spPr/>
      <dgm:t>
        <a:bodyPr/>
        <a:lstStyle/>
        <a:p>
          <a:r>
            <a:rPr lang="zh-CN" altLang="en-US" sz="1400" b="1" kern="1200" dirty="0">
              <a:solidFill>
                <a:srgbClr val="FFFFFF"/>
              </a:solidFill>
              <a:latin typeface="Arial"/>
              <a:ea typeface="微软雅黑"/>
              <a:cs typeface="+mn-cs"/>
            </a:rPr>
            <a:t>有损压缩</a:t>
          </a:r>
        </a:p>
      </dgm:t>
    </dgm:pt>
    <dgm:pt modelId="{5C3A0325-260C-4D5B-8457-6B71136A590C}" type="parTrans" cxnId="{4A68374B-949D-49CE-B627-98DFEDFEE7B9}">
      <dgm:prSet/>
      <dgm:spPr/>
      <dgm:t>
        <a:bodyPr/>
        <a:lstStyle/>
        <a:p>
          <a:endParaRPr lang="zh-CN" altLang="en-US"/>
        </a:p>
      </dgm:t>
    </dgm:pt>
    <dgm:pt modelId="{E5CEB159-D44C-452B-948D-DB6DABC222F7}" type="sibTrans" cxnId="{4A68374B-949D-49CE-B627-98DFEDFEE7B9}">
      <dgm:prSet/>
      <dgm:spPr/>
      <dgm:t>
        <a:bodyPr/>
        <a:lstStyle/>
        <a:p>
          <a:endParaRPr lang="zh-CN" altLang="en-US"/>
        </a:p>
      </dgm:t>
    </dgm:pt>
    <dgm:pt modelId="{F5ABAEA4-3770-4B80-A5E7-BFC7FFFF4ED7}">
      <dgm:prSet phldrT="[文本]" custT="1"/>
      <dgm:spPr/>
      <dgm:t>
        <a:bodyPr/>
        <a:lstStyle/>
        <a:p>
          <a:pPr>
            <a:spcAft>
              <a:spcPts val="0"/>
            </a:spcAft>
            <a:buFont typeface="Wingdings" panose="05000000000000000000" pitchFamily="2" charset="2"/>
            <a:buChar char="Ø"/>
          </a:pPr>
          <a:r>
            <a:rPr lang="en-US" altLang="zh-CN" sz="1100" b="1" kern="1200" dirty="0">
              <a:solidFill>
                <a:srgbClr val="00B0F0"/>
              </a:solidFill>
              <a:latin typeface="微软雅黑" panose="020B0503020204020204" pitchFamily="34" charset="-122"/>
              <a:ea typeface="微软雅黑" panose="020B0503020204020204" pitchFamily="34" charset="-122"/>
              <a:cs typeface="微软雅黑"/>
            </a:rPr>
            <a:t>JPEG</a:t>
          </a:r>
          <a:r>
            <a:rPr lang="zh-CN" altLang="en-US" sz="1100" b="1" kern="1200" dirty="0">
              <a:solidFill>
                <a:srgbClr val="00B0F0"/>
              </a:solidFill>
              <a:latin typeface="微软雅黑" panose="020B0503020204020204" pitchFamily="34" charset="-122"/>
              <a:ea typeface="微软雅黑" panose="020B0503020204020204" pitchFamily="34" charset="-122"/>
              <a:cs typeface="微软雅黑"/>
            </a:rPr>
            <a:t>（联合摄影专家组）</a:t>
          </a:r>
          <a:endParaRPr lang="en-US" altLang="zh-CN" sz="1100" b="1" kern="1200" dirty="0">
            <a:solidFill>
              <a:srgbClr val="00B0F0"/>
            </a:solidFill>
            <a:latin typeface="微软雅黑" panose="020B0503020204020204" pitchFamily="34" charset="-122"/>
            <a:ea typeface="微软雅黑" panose="020B0503020204020204" pitchFamily="34" charset="-122"/>
            <a:cs typeface="微软雅黑"/>
          </a:endParaRPr>
        </a:p>
        <a:p>
          <a:pPr>
            <a:spcAft>
              <a:spcPts val="0"/>
            </a:spcAft>
            <a:buFont typeface="Wingdings" panose="05000000000000000000" pitchFamily="2" charset="2"/>
            <a:buChar char="Ø"/>
          </a:pPr>
          <a:r>
            <a:rPr lang="zh-CN" altLang="en-US" sz="900" kern="1200" dirty="0">
              <a:solidFill>
                <a:srgbClr val="FFFFFF"/>
              </a:solidFill>
              <a:latin typeface="微软雅黑" panose="020B0503020204020204" pitchFamily="34" charset="-122"/>
              <a:ea typeface="微软雅黑" panose="020B0503020204020204" pitchFamily="34" charset="-122"/>
              <a:cs typeface="微软雅黑"/>
            </a:rPr>
            <a:t>转换为频域表示并舍入高频系数</a:t>
          </a:r>
        </a:p>
      </dgm:t>
    </dgm:pt>
    <dgm:pt modelId="{F65F64B4-601D-4C1C-BEE6-99100C6DE83A}" type="parTrans" cxnId="{FE3AABA4-F004-47E7-BF6A-D935F3C86EDB}">
      <dgm:prSet/>
      <dgm:spPr/>
      <dgm:t>
        <a:bodyPr/>
        <a:lstStyle/>
        <a:p>
          <a:endParaRPr lang="zh-CN" altLang="en-US"/>
        </a:p>
      </dgm:t>
    </dgm:pt>
    <dgm:pt modelId="{06E56E5C-B8D5-4995-BCBC-9DA4D21ADCFE}" type="sibTrans" cxnId="{FE3AABA4-F004-47E7-BF6A-D935F3C86EDB}">
      <dgm:prSet/>
      <dgm:spPr/>
      <dgm:t>
        <a:bodyPr/>
        <a:lstStyle/>
        <a:p>
          <a:endParaRPr lang="zh-CN" altLang="en-US"/>
        </a:p>
      </dgm:t>
    </dgm:pt>
    <dgm:pt modelId="{04C074A5-0702-40A0-8D50-E2E1BF660B16}" type="pres">
      <dgm:prSet presAssocID="{7A8DDF48-7B1F-4CCF-9A2A-09BE1B7CB52D}" presName="diagram" presStyleCnt="0">
        <dgm:presLayoutVars>
          <dgm:chPref val="1"/>
          <dgm:dir/>
          <dgm:animOne val="branch"/>
          <dgm:animLvl val="lvl"/>
          <dgm:resizeHandles val="exact"/>
        </dgm:presLayoutVars>
      </dgm:prSet>
      <dgm:spPr/>
    </dgm:pt>
    <dgm:pt modelId="{C9263DA6-FDB0-49B9-8F10-2EF8AA24B920}" type="pres">
      <dgm:prSet presAssocID="{F0B14C32-B077-4DAC-A280-372C3BBFE83B}" presName="root1" presStyleCnt="0"/>
      <dgm:spPr/>
    </dgm:pt>
    <dgm:pt modelId="{09232F35-AAE8-435B-9E11-7FAA6A98CB34}" type="pres">
      <dgm:prSet presAssocID="{F0B14C32-B077-4DAC-A280-372C3BBFE83B}" presName="LevelOneTextNode" presStyleLbl="node0" presStyleIdx="0" presStyleCnt="1">
        <dgm:presLayoutVars>
          <dgm:chPref val="3"/>
        </dgm:presLayoutVars>
      </dgm:prSet>
      <dgm:spPr/>
    </dgm:pt>
    <dgm:pt modelId="{6DA5A486-7DE5-4207-BBE3-0DA19A89831B}" type="pres">
      <dgm:prSet presAssocID="{F0B14C32-B077-4DAC-A280-372C3BBFE83B}" presName="level2hierChild" presStyleCnt="0"/>
      <dgm:spPr/>
    </dgm:pt>
    <dgm:pt modelId="{7887F03D-FF79-45AE-A5DA-E158F321BCC0}" type="pres">
      <dgm:prSet presAssocID="{F12FE850-F5AC-4ED9-887E-D39034951F9E}" presName="conn2-1" presStyleLbl="parChTrans1D2" presStyleIdx="0" presStyleCnt="2"/>
      <dgm:spPr/>
    </dgm:pt>
    <dgm:pt modelId="{C838B7EB-8A1A-4C55-9515-FDDF12D57363}" type="pres">
      <dgm:prSet presAssocID="{F12FE850-F5AC-4ED9-887E-D39034951F9E}" presName="connTx" presStyleLbl="parChTrans1D2" presStyleIdx="0" presStyleCnt="2"/>
      <dgm:spPr/>
    </dgm:pt>
    <dgm:pt modelId="{B17E2695-795D-4268-81C9-B11AA4BC9032}" type="pres">
      <dgm:prSet presAssocID="{32661D28-1927-4176-9810-44BF0096E5C8}" presName="root2" presStyleCnt="0"/>
      <dgm:spPr/>
    </dgm:pt>
    <dgm:pt modelId="{297515CF-490A-4207-9F77-FED73DA25874}" type="pres">
      <dgm:prSet presAssocID="{32661D28-1927-4176-9810-44BF0096E5C8}" presName="LevelTwoTextNode" presStyleLbl="node2" presStyleIdx="0" presStyleCnt="2" custLinFactNeighborX="-18581" custLinFactNeighborY="-17134">
        <dgm:presLayoutVars>
          <dgm:chPref val="3"/>
        </dgm:presLayoutVars>
      </dgm:prSet>
      <dgm:spPr>
        <a:xfrm>
          <a:off x="1082107" y="391578"/>
          <a:ext cx="1031785" cy="515892"/>
        </a:xfrm>
        <a:prstGeom prst="roundRect">
          <a:avLst>
            <a:gd name="adj" fmla="val 10000"/>
          </a:avLst>
        </a:prstGeom>
      </dgm:spPr>
    </dgm:pt>
    <dgm:pt modelId="{15435544-1EE8-4E0D-B806-3F4311711390}" type="pres">
      <dgm:prSet presAssocID="{32661D28-1927-4176-9810-44BF0096E5C8}" presName="level3hierChild" presStyleCnt="0"/>
      <dgm:spPr/>
    </dgm:pt>
    <dgm:pt modelId="{6593EC72-7BCA-453B-9033-FEB8C4BE348D}" type="pres">
      <dgm:prSet presAssocID="{C3652264-8E8A-4CBD-B4BD-6D3EC1F6E834}" presName="conn2-1" presStyleLbl="parChTrans1D3" presStyleIdx="0" presStyleCnt="3"/>
      <dgm:spPr/>
    </dgm:pt>
    <dgm:pt modelId="{6A8B7AC8-B08F-4632-9DFE-6B69C9B35BD6}" type="pres">
      <dgm:prSet presAssocID="{C3652264-8E8A-4CBD-B4BD-6D3EC1F6E834}" presName="connTx" presStyleLbl="parChTrans1D3" presStyleIdx="0" presStyleCnt="3"/>
      <dgm:spPr/>
    </dgm:pt>
    <dgm:pt modelId="{C86F69AB-9D06-4310-8C07-040EF2DDC105}" type="pres">
      <dgm:prSet presAssocID="{3857F36A-B522-4C67-B7FB-91CB5E40FBC6}" presName="root2" presStyleCnt="0"/>
      <dgm:spPr/>
    </dgm:pt>
    <dgm:pt modelId="{8D2142C2-57EE-4EF3-A3CD-BC886988F669}" type="pres">
      <dgm:prSet presAssocID="{3857F36A-B522-4C67-B7FB-91CB5E40FBC6}" presName="LevelTwoTextNode" presStyleLbl="node3" presStyleIdx="0" presStyleCnt="3" custScaleX="239959" custScaleY="109077" custLinFactNeighborX="-31226" custLinFactNeighborY="-22020">
        <dgm:presLayoutVars>
          <dgm:chPref val="3"/>
        </dgm:presLayoutVars>
      </dgm:prSet>
      <dgm:spPr/>
    </dgm:pt>
    <dgm:pt modelId="{5CB13A1D-A643-46C2-B82B-206725D6E4AC}" type="pres">
      <dgm:prSet presAssocID="{3857F36A-B522-4C67-B7FB-91CB5E40FBC6}" presName="level3hierChild" presStyleCnt="0"/>
      <dgm:spPr/>
    </dgm:pt>
    <dgm:pt modelId="{16A259FD-7BF8-42CA-84FE-2017BF59C891}" type="pres">
      <dgm:prSet presAssocID="{6644D295-B2DB-431C-8F8E-93EA4754EDDD}" presName="conn2-1" presStyleLbl="parChTrans1D3" presStyleIdx="1" presStyleCnt="3"/>
      <dgm:spPr/>
    </dgm:pt>
    <dgm:pt modelId="{1E853793-FBCF-48E0-A8AD-22E5BB64B5C8}" type="pres">
      <dgm:prSet presAssocID="{6644D295-B2DB-431C-8F8E-93EA4754EDDD}" presName="connTx" presStyleLbl="parChTrans1D3" presStyleIdx="1" presStyleCnt="3"/>
      <dgm:spPr/>
    </dgm:pt>
    <dgm:pt modelId="{9438620B-7A51-475F-9C47-48CF438B3A2C}" type="pres">
      <dgm:prSet presAssocID="{11298DFC-24D3-420B-9DBB-01D1A6E838D2}" presName="root2" presStyleCnt="0"/>
      <dgm:spPr/>
    </dgm:pt>
    <dgm:pt modelId="{C3959E14-3AFE-498B-9BA4-467FCE6AD0EC}" type="pres">
      <dgm:prSet presAssocID="{11298DFC-24D3-420B-9DBB-01D1A6E838D2}" presName="LevelTwoTextNode" presStyleLbl="node3" presStyleIdx="1" presStyleCnt="3" custScaleX="242772" custLinFactNeighborX="-32429" custLinFactNeighborY="-6221">
        <dgm:presLayoutVars>
          <dgm:chPref val="3"/>
        </dgm:presLayoutVars>
      </dgm:prSet>
      <dgm:spPr/>
    </dgm:pt>
    <dgm:pt modelId="{4CC92753-8099-4AB5-9C44-33E3B704642A}" type="pres">
      <dgm:prSet presAssocID="{11298DFC-24D3-420B-9DBB-01D1A6E838D2}" presName="level3hierChild" presStyleCnt="0"/>
      <dgm:spPr/>
    </dgm:pt>
    <dgm:pt modelId="{0B966FDC-19B8-416E-82D7-B2DF9D01A759}" type="pres">
      <dgm:prSet presAssocID="{5C3A0325-260C-4D5B-8457-6B71136A590C}" presName="conn2-1" presStyleLbl="parChTrans1D2" presStyleIdx="1" presStyleCnt="2"/>
      <dgm:spPr/>
    </dgm:pt>
    <dgm:pt modelId="{17F6C2B2-0786-42CD-A5E5-5436E8665840}" type="pres">
      <dgm:prSet presAssocID="{5C3A0325-260C-4D5B-8457-6B71136A590C}" presName="connTx" presStyleLbl="parChTrans1D2" presStyleIdx="1" presStyleCnt="2"/>
      <dgm:spPr/>
    </dgm:pt>
    <dgm:pt modelId="{185FABAB-2769-4949-8C18-FF3B17305973}" type="pres">
      <dgm:prSet presAssocID="{9B9872D2-1D86-468F-9BAF-E31418C7E08F}" presName="root2" presStyleCnt="0"/>
      <dgm:spPr/>
    </dgm:pt>
    <dgm:pt modelId="{433F2938-5FE5-462A-8D67-BAAF7A0A0444}" type="pres">
      <dgm:prSet presAssocID="{9B9872D2-1D86-468F-9BAF-E31418C7E08F}" presName="LevelTwoTextNode" presStyleLbl="node2" presStyleIdx="1" presStyleCnt="2" custLinFactNeighborX="-18759" custLinFactNeighborY="20010">
        <dgm:presLayoutVars>
          <dgm:chPref val="3"/>
        </dgm:presLayoutVars>
      </dgm:prSet>
      <dgm:spPr/>
    </dgm:pt>
    <dgm:pt modelId="{69B94936-F6E9-4F9D-930B-B51B9C487532}" type="pres">
      <dgm:prSet presAssocID="{9B9872D2-1D86-468F-9BAF-E31418C7E08F}" presName="level3hierChild" presStyleCnt="0"/>
      <dgm:spPr/>
    </dgm:pt>
    <dgm:pt modelId="{776360DA-50C0-456C-926E-BF8D5A4EEE97}" type="pres">
      <dgm:prSet presAssocID="{F65F64B4-601D-4C1C-BEE6-99100C6DE83A}" presName="conn2-1" presStyleLbl="parChTrans1D3" presStyleIdx="2" presStyleCnt="3"/>
      <dgm:spPr/>
    </dgm:pt>
    <dgm:pt modelId="{A8C5E7F4-4D8F-42B4-8E10-347E559592BA}" type="pres">
      <dgm:prSet presAssocID="{F65F64B4-601D-4C1C-BEE6-99100C6DE83A}" presName="connTx" presStyleLbl="parChTrans1D3" presStyleIdx="2" presStyleCnt="3"/>
      <dgm:spPr/>
    </dgm:pt>
    <dgm:pt modelId="{E7C07437-6EB4-4A2A-81F2-F8065698BE77}" type="pres">
      <dgm:prSet presAssocID="{F5ABAEA4-3770-4B80-A5E7-BFC7FFFF4ED7}" presName="root2" presStyleCnt="0"/>
      <dgm:spPr/>
    </dgm:pt>
    <dgm:pt modelId="{258CE4F0-668A-4633-8194-1BC6602687C4}" type="pres">
      <dgm:prSet presAssocID="{F5ABAEA4-3770-4B80-A5E7-BFC7FFFF4ED7}" presName="LevelTwoTextNode" presStyleLbl="node3" presStyleIdx="2" presStyleCnt="3" custScaleX="242673" custLinFactNeighborX="-33197" custLinFactNeighborY="20010">
        <dgm:presLayoutVars>
          <dgm:chPref val="3"/>
        </dgm:presLayoutVars>
      </dgm:prSet>
      <dgm:spPr/>
    </dgm:pt>
    <dgm:pt modelId="{7EA0512E-0962-4356-B712-9C256D9C721C}" type="pres">
      <dgm:prSet presAssocID="{F5ABAEA4-3770-4B80-A5E7-BFC7FFFF4ED7}" presName="level3hierChild" presStyleCnt="0"/>
      <dgm:spPr/>
    </dgm:pt>
  </dgm:ptLst>
  <dgm:cxnLst>
    <dgm:cxn modelId="{B7717C03-B506-448F-B02E-50E546B042E4}" type="presOf" srcId="{6644D295-B2DB-431C-8F8E-93EA4754EDDD}" destId="{16A259FD-7BF8-42CA-84FE-2017BF59C891}" srcOrd="0" destOrd="0" presId="urn:microsoft.com/office/officeart/2005/8/layout/hierarchy2"/>
    <dgm:cxn modelId="{FEBB4107-87BE-4B96-9CA8-EB2D4C5F4483}" type="presOf" srcId="{F0B14C32-B077-4DAC-A280-372C3BBFE83B}" destId="{09232F35-AAE8-435B-9E11-7FAA6A98CB34}" srcOrd="0" destOrd="0" presId="urn:microsoft.com/office/officeart/2005/8/layout/hierarchy2"/>
    <dgm:cxn modelId="{E7AB8809-F0B9-414F-A77F-B2779566CC9B}" srcId="{7A8DDF48-7B1F-4CCF-9A2A-09BE1B7CB52D}" destId="{F0B14C32-B077-4DAC-A280-372C3BBFE83B}" srcOrd="0" destOrd="0" parTransId="{3DA93357-95EA-47B3-9B8E-683CDE3B032D}" sibTransId="{6B37F6D0-5322-4A70-A225-748A0A1B8131}"/>
    <dgm:cxn modelId="{C764A517-E503-4894-9780-F6DB3A805FA6}" type="presOf" srcId="{F12FE850-F5AC-4ED9-887E-D39034951F9E}" destId="{7887F03D-FF79-45AE-A5DA-E158F321BCC0}" srcOrd="0" destOrd="0" presId="urn:microsoft.com/office/officeart/2005/8/layout/hierarchy2"/>
    <dgm:cxn modelId="{EA3FDB23-6E60-4260-8DBE-B4B29982FBCD}" type="presOf" srcId="{5C3A0325-260C-4D5B-8457-6B71136A590C}" destId="{17F6C2B2-0786-42CD-A5E5-5436E8665840}" srcOrd="1" destOrd="0" presId="urn:microsoft.com/office/officeart/2005/8/layout/hierarchy2"/>
    <dgm:cxn modelId="{5BE3DE3A-B60A-4296-8E1A-817FEDB28333}" type="presOf" srcId="{F5ABAEA4-3770-4B80-A5E7-BFC7FFFF4ED7}" destId="{258CE4F0-668A-4633-8194-1BC6602687C4}" srcOrd="0" destOrd="0" presId="urn:microsoft.com/office/officeart/2005/8/layout/hierarchy2"/>
    <dgm:cxn modelId="{2052333D-F239-4CD7-93FE-D29A13670022}" srcId="{32661D28-1927-4176-9810-44BF0096E5C8}" destId="{11298DFC-24D3-420B-9DBB-01D1A6E838D2}" srcOrd="1" destOrd="0" parTransId="{6644D295-B2DB-431C-8F8E-93EA4754EDDD}" sibTransId="{C49324E8-17C9-411B-8ACB-EDC1EA934B70}"/>
    <dgm:cxn modelId="{5FFDB462-7309-46BA-B822-4C4A0C81AB12}" type="presOf" srcId="{7A8DDF48-7B1F-4CCF-9A2A-09BE1B7CB52D}" destId="{04C074A5-0702-40A0-8D50-E2E1BF660B16}" srcOrd="0" destOrd="0" presId="urn:microsoft.com/office/officeart/2005/8/layout/hierarchy2"/>
    <dgm:cxn modelId="{79085E49-EE33-496E-A02B-11F57096558D}" type="presOf" srcId="{F12FE850-F5AC-4ED9-887E-D39034951F9E}" destId="{C838B7EB-8A1A-4C55-9515-FDDF12D57363}" srcOrd="1" destOrd="0" presId="urn:microsoft.com/office/officeart/2005/8/layout/hierarchy2"/>
    <dgm:cxn modelId="{C666B169-2EDC-47D9-943C-D0713F41C1DA}" type="presOf" srcId="{3857F36A-B522-4C67-B7FB-91CB5E40FBC6}" destId="{8D2142C2-57EE-4EF3-A3CD-BC886988F669}" srcOrd="0" destOrd="0" presId="urn:microsoft.com/office/officeart/2005/8/layout/hierarchy2"/>
    <dgm:cxn modelId="{4A68374B-949D-49CE-B627-98DFEDFEE7B9}" srcId="{F0B14C32-B077-4DAC-A280-372C3BBFE83B}" destId="{9B9872D2-1D86-468F-9BAF-E31418C7E08F}" srcOrd="1" destOrd="0" parTransId="{5C3A0325-260C-4D5B-8457-6B71136A590C}" sibTransId="{E5CEB159-D44C-452B-948D-DB6DABC222F7}"/>
    <dgm:cxn modelId="{6C2AA979-F9B5-4C55-A235-D597CE91F6D5}" type="presOf" srcId="{32661D28-1927-4176-9810-44BF0096E5C8}" destId="{297515CF-490A-4207-9F77-FED73DA25874}" srcOrd="0" destOrd="0" presId="urn:microsoft.com/office/officeart/2005/8/layout/hierarchy2"/>
    <dgm:cxn modelId="{391DFD9B-9F4A-4ADE-8CAD-816478F58F4D}" type="presOf" srcId="{6644D295-B2DB-431C-8F8E-93EA4754EDDD}" destId="{1E853793-FBCF-48E0-A8AD-22E5BB64B5C8}" srcOrd="1" destOrd="0" presId="urn:microsoft.com/office/officeart/2005/8/layout/hierarchy2"/>
    <dgm:cxn modelId="{FE3AABA4-F004-47E7-BF6A-D935F3C86EDB}" srcId="{9B9872D2-1D86-468F-9BAF-E31418C7E08F}" destId="{F5ABAEA4-3770-4B80-A5E7-BFC7FFFF4ED7}" srcOrd="0" destOrd="0" parTransId="{F65F64B4-601D-4C1C-BEE6-99100C6DE83A}" sibTransId="{06E56E5C-B8D5-4995-BCBC-9DA4D21ADCFE}"/>
    <dgm:cxn modelId="{279DFEA5-78CB-4966-B1E4-8193D457CD03}" type="presOf" srcId="{11298DFC-24D3-420B-9DBB-01D1A6E838D2}" destId="{C3959E14-3AFE-498B-9BA4-467FCE6AD0EC}" srcOrd="0" destOrd="0" presId="urn:microsoft.com/office/officeart/2005/8/layout/hierarchy2"/>
    <dgm:cxn modelId="{3358E0A8-A563-4652-B02A-C3C2AA9831FF}" type="presOf" srcId="{9B9872D2-1D86-468F-9BAF-E31418C7E08F}" destId="{433F2938-5FE5-462A-8D67-BAAF7A0A0444}" srcOrd="0" destOrd="0" presId="urn:microsoft.com/office/officeart/2005/8/layout/hierarchy2"/>
    <dgm:cxn modelId="{72C7B7AE-CB8F-41CB-B240-E2DB0B1E2B67}" type="presOf" srcId="{C3652264-8E8A-4CBD-B4BD-6D3EC1F6E834}" destId="{6A8B7AC8-B08F-4632-9DFE-6B69C9B35BD6}" srcOrd="1" destOrd="0" presId="urn:microsoft.com/office/officeart/2005/8/layout/hierarchy2"/>
    <dgm:cxn modelId="{A1A347B0-6E6D-4311-93B6-DFAF7FCB06F8}" type="presOf" srcId="{F65F64B4-601D-4C1C-BEE6-99100C6DE83A}" destId="{A8C5E7F4-4D8F-42B4-8E10-347E559592BA}" srcOrd="1" destOrd="0" presId="urn:microsoft.com/office/officeart/2005/8/layout/hierarchy2"/>
    <dgm:cxn modelId="{D931E3B7-26F6-498F-B294-BD2EE0E48D7C}" srcId="{F0B14C32-B077-4DAC-A280-372C3BBFE83B}" destId="{32661D28-1927-4176-9810-44BF0096E5C8}" srcOrd="0" destOrd="0" parTransId="{F12FE850-F5AC-4ED9-887E-D39034951F9E}" sibTransId="{A380BB5C-0BAF-4FE5-AA99-7BE809449F19}"/>
    <dgm:cxn modelId="{1A7A83C1-642F-49B9-B11F-B3B06E16A61A}" type="presOf" srcId="{C3652264-8E8A-4CBD-B4BD-6D3EC1F6E834}" destId="{6593EC72-7BCA-453B-9033-FEB8C4BE348D}" srcOrd="0" destOrd="0" presId="urn:microsoft.com/office/officeart/2005/8/layout/hierarchy2"/>
    <dgm:cxn modelId="{EBBB44CB-5702-4BD8-9309-9940CBFA58E1}" type="presOf" srcId="{F65F64B4-601D-4C1C-BEE6-99100C6DE83A}" destId="{776360DA-50C0-456C-926E-BF8D5A4EEE97}" srcOrd="0" destOrd="0" presId="urn:microsoft.com/office/officeart/2005/8/layout/hierarchy2"/>
    <dgm:cxn modelId="{25C5D2EB-769C-4765-BBA7-ABD7339D19AF}" type="presOf" srcId="{5C3A0325-260C-4D5B-8457-6B71136A590C}" destId="{0B966FDC-19B8-416E-82D7-B2DF9D01A759}" srcOrd="0" destOrd="0" presId="urn:microsoft.com/office/officeart/2005/8/layout/hierarchy2"/>
    <dgm:cxn modelId="{E6423DF5-73CD-492E-8E45-916B66781EC9}" srcId="{32661D28-1927-4176-9810-44BF0096E5C8}" destId="{3857F36A-B522-4C67-B7FB-91CB5E40FBC6}" srcOrd="0" destOrd="0" parTransId="{C3652264-8E8A-4CBD-B4BD-6D3EC1F6E834}" sibTransId="{F8045F3D-0C69-4042-BDE3-14C1978D53A1}"/>
    <dgm:cxn modelId="{4F654FF6-B671-48FB-B68C-B806A04A172B}" type="presParOf" srcId="{04C074A5-0702-40A0-8D50-E2E1BF660B16}" destId="{C9263DA6-FDB0-49B9-8F10-2EF8AA24B920}" srcOrd="0" destOrd="0" presId="urn:microsoft.com/office/officeart/2005/8/layout/hierarchy2"/>
    <dgm:cxn modelId="{BA50D52C-7602-44B1-B9AE-43876BCFABFD}" type="presParOf" srcId="{C9263DA6-FDB0-49B9-8F10-2EF8AA24B920}" destId="{09232F35-AAE8-435B-9E11-7FAA6A98CB34}" srcOrd="0" destOrd="0" presId="urn:microsoft.com/office/officeart/2005/8/layout/hierarchy2"/>
    <dgm:cxn modelId="{5FFB8988-AABE-415C-90E3-BD291638AC8B}" type="presParOf" srcId="{C9263DA6-FDB0-49B9-8F10-2EF8AA24B920}" destId="{6DA5A486-7DE5-4207-BBE3-0DA19A89831B}" srcOrd="1" destOrd="0" presId="urn:microsoft.com/office/officeart/2005/8/layout/hierarchy2"/>
    <dgm:cxn modelId="{8E61EB91-D487-4814-A205-03A891ACA53F}" type="presParOf" srcId="{6DA5A486-7DE5-4207-BBE3-0DA19A89831B}" destId="{7887F03D-FF79-45AE-A5DA-E158F321BCC0}" srcOrd="0" destOrd="0" presId="urn:microsoft.com/office/officeart/2005/8/layout/hierarchy2"/>
    <dgm:cxn modelId="{DE8C32FC-B390-4AC2-9388-2A1E0B9604B6}" type="presParOf" srcId="{7887F03D-FF79-45AE-A5DA-E158F321BCC0}" destId="{C838B7EB-8A1A-4C55-9515-FDDF12D57363}" srcOrd="0" destOrd="0" presId="urn:microsoft.com/office/officeart/2005/8/layout/hierarchy2"/>
    <dgm:cxn modelId="{9E94A8AA-4C81-45B6-B64E-6A69B61FF65B}" type="presParOf" srcId="{6DA5A486-7DE5-4207-BBE3-0DA19A89831B}" destId="{B17E2695-795D-4268-81C9-B11AA4BC9032}" srcOrd="1" destOrd="0" presId="urn:microsoft.com/office/officeart/2005/8/layout/hierarchy2"/>
    <dgm:cxn modelId="{16E24BF9-11A6-4F4D-9DA5-0EFACDF2D498}" type="presParOf" srcId="{B17E2695-795D-4268-81C9-B11AA4BC9032}" destId="{297515CF-490A-4207-9F77-FED73DA25874}" srcOrd="0" destOrd="0" presId="urn:microsoft.com/office/officeart/2005/8/layout/hierarchy2"/>
    <dgm:cxn modelId="{7F559711-D2F6-4FA5-955E-F80634228620}" type="presParOf" srcId="{B17E2695-795D-4268-81C9-B11AA4BC9032}" destId="{15435544-1EE8-4E0D-B806-3F4311711390}" srcOrd="1" destOrd="0" presId="urn:microsoft.com/office/officeart/2005/8/layout/hierarchy2"/>
    <dgm:cxn modelId="{2EFB0BB9-D065-49B9-94C0-D0F450BD0D76}" type="presParOf" srcId="{15435544-1EE8-4E0D-B806-3F4311711390}" destId="{6593EC72-7BCA-453B-9033-FEB8C4BE348D}" srcOrd="0" destOrd="0" presId="urn:microsoft.com/office/officeart/2005/8/layout/hierarchy2"/>
    <dgm:cxn modelId="{A8158E32-87F8-42C4-96CF-6FE39B50CD98}" type="presParOf" srcId="{6593EC72-7BCA-453B-9033-FEB8C4BE348D}" destId="{6A8B7AC8-B08F-4632-9DFE-6B69C9B35BD6}" srcOrd="0" destOrd="0" presId="urn:microsoft.com/office/officeart/2005/8/layout/hierarchy2"/>
    <dgm:cxn modelId="{3BBCF562-53BB-4AD0-81F0-5DBDCF66A481}" type="presParOf" srcId="{15435544-1EE8-4E0D-B806-3F4311711390}" destId="{C86F69AB-9D06-4310-8C07-040EF2DDC105}" srcOrd="1" destOrd="0" presId="urn:microsoft.com/office/officeart/2005/8/layout/hierarchy2"/>
    <dgm:cxn modelId="{C94F91D1-46F7-4D46-86BC-F28681FFC600}" type="presParOf" srcId="{C86F69AB-9D06-4310-8C07-040EF2DDC105}" destId="{8D2142C2-57EE-4EF3-A3CD-BC886988F669}" srcOrd="0" destOrd="0" presId="urn:microsoft.com/office/officeart/2005/8/layout/hierarchy2"/>
    <dgm:cxn modelId="{80E6B7D5-0A17-4D08-86BC-213C0B633E68}" type="presParOf" srcId="{C86F69AB-9D06-4310-8C07-040EF2DDC105}" destId="{5CB13A1D-A643-46C2-B82B-206725D6E4AC}" srcOrd="1" destOrd="0" presId="urn:microsoft.com/office/officeart/2005/8/layout/hierarchy2"/>
    <dgm:cxn modelId="{74100513-E3E4-499B-9D14-5DEF81830CB0}" type="presParOf" srcId="{15435544-1EE8-4E0D-B806-3F4311711390}" destId="{16A259FD-7BF8-42CA-84FE-2017BF59C891}" srcOrd="2" destOrd="0" presId="urn:microsoft.com/office/officeart/2005/8/layout/hierarchy2"/>
    <dgm:cxn modelId="{A4190373-C27C-4339-8C73-B90E2718B25B}" type="presParOf" srcId="{16A259FD-7BF8-42CA-84FE-2017BF59C891}" destId="{1E853793-FBCF-48E0-A8AD-22E5BB64B5C8}" srcOrd="0" destOrd="0" presId="urn:microsoft.com/office/officeart/2005/8/layout/hierarchy2"/>
    <dgm:cxn modelId="{BE65387F-3E77-484B-83D9-7079C60E8BA2}" type="presParOf" srcId="{15435544-1EE8-4E0D-B806-3F4311711390}" destId="{9438620B-7A51-475F-9C47-48CF438B3A2C}" srcOrd="3" destOrd="0" presId="urn:microsoft.com/office/officeart/2005/8/layout/hierarchy2"/>
    <dgm:cxn modelId="{B74D9AA0-8F79-4209-880E-6D5BB8C6E7E3}" type="presParOf" srcId="{9438620B-7A51-475F-9C47-48CF438B3A2C}" destId="{C3959E14-3AFE-498B-9BA4-467FCE6AD0EC}" srcOrd="0" destOrd="0" presId="urn:microsoft.com/office/officeart/2005/8/layout/hierarchy2"/>
    <dgm:cxn modelId="{81C09C24-A9AA-455D-9956-B9406EC83490}" type="presParOf" srcId="{9438620B-7A51-475F-9C47-48CF438B3A2C}" destId="{4CC92753-8099-4AB5-9C44-33E3B704642A}" srcOrd="1" destOrd="0" presId="urn:microsoft.com/office/officeart/2005/8/layout/hierarchy2"/>
    <dgm:cxn modelId="{5F0A7646-1307-4131-AFFC-80AE0A5E803C}" type="presParOf" srcId="{6DA5A486-7DE5-4207-BBE3-0DA19A89831B}" destId="{0B966FDC-19B8-416E-82D7-B2DF9D01A759}" srcOrd="2" destOrd="0" presId="urn:microsoft.com/office/officeart/2005/8/layout/hierarchy2"/>
    <dgm:cxn modelId="{30E22B35-C586-47EC-9D64-9A0EE396196A}" type="presParOf" srcId="{0B966FDC-19B8-416E-82D7-B2DF9D01A759}" destId="{17F6C2B2-0786-42CD-A5E5-5436E8665840}" srcOrd="0" destOrd="0" presId="urn:microsoft.com/office/officeart/2005/8/layout/hierarchy2"/>
    <dgm:cxn modelId="{3FCBBFE4-EDC3-4FB1-8318-A1F5207A3790}" type="presParOf" srcId="{6DA5A486-7DE5-4207-BBE3-0DA19A89831B}" destId="{185FABAB-2769-4949-8C18-FF3B17305973}" srcOrd="3" destOrd="0" presId="urn:microsoft.com/office/officeart/2005/8/layout/hierarchy2"/>
    <dgm:cxn modelId="{98D6FC35-0911-4DDE-A21C-88399CC84A7D}" type="presParOf" srcId="{185FABAB-2769-4949-8C18-FF3B17305973}" destId="{433F2938-5FE5-462A-8D67-BAAF7A0A0444}" srcOrd="0" destOrd="0" presId="urn:microsoft.com/office/officeart/2005/8/layout/hierarchy2"/>
    <dgm:cxn modelId="{9637BEBE-5F67-4F59-9E94-871B6B1F3780}" type="presParOf" srcId="{185FABAB-2769-4949-8C18-FF3B17305973}" destId="{69B94936-F6E9-4F9D-930B-B51B9C487532}" srcOrd="1" destOrd="0" presId="urn:microsoft.com/office/officeart/2005/8/layout/hierarchy2"/>
    <dgm:cxn modelId="{FDA7DB28-402D-441F-8FBC-783BD783DA54}" type="presParOf" srcId="{69B94936-F6E9-4F9D-930B-B51B9C487532}" destId="{776360DA-50C0-456C-926E-BF8D5A4EEE97}" srcOrd="0" destOrd="0" presId="urn:microsoft.com/office/officeart/2005/8/layout/hierarchy2"/>
    <dgm:cxn modelId="{8997ACA5-5E37-4C8A-A844-0003BCD417B3}" type="presParOf" srcId="{776360DA-50C0-456C-926E-BF8D5A4EEE97}" destId="{A8C5E7F4-4D8F-42B4-8E10-347E559592BA}" srcOrd="0" destOrd="0" presId="urn:microsoft.com/office/officeart/2005/8/layout/hierarchy2"/>
    <dgm:cxn modelId="{6FE20B3D-D0F9-4F06-A1E0-34D4546CA6FF}" type="presParOf" srcId="{69B94936-F6E9-4F9D-930B-B51B9C487532}" destId="{E7C07437-6EB4-4A2A-81F2-F8065698BE77}" srcOrd="1" destOrd="0" presId="urn:microsoft.com/office/officeart/2005/8/layout/hierarchy2"/>
    <dgm:cxn modelId="{1CC5754F-705D-4927-987E-534ADD0C0562}" type="presParOf" srcId="{E7C07437-6EB4-4A2A-81F2-F8065698BE77}" destId="{258CE4F0-668A-4633-8194-1BC6602687C4}" srcOrd="0" destOrd="0" presId="urn:microsoft.com/office/officeart/2005/8/layout/hierarchy2"/>
    <dgm:cxn modelId="{2A0B0D7B-689E-4883-88DA-3E27958DAC83}" type="presParOf" srcId="{E7C07437-6EB4-4A2A-81F2-F8065698BE77}" destId="{7EA0512E-0962-4356-B712-9C256D9C721C}" srcOrd="1" destOrd="0" presId="urn:microsoft.com/office/officeart/2005/8/layout/hierarchy2"/>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9232F35-AAE8-435B-9E11-7FAA6A98CB34}">
      <dsp:nvSpPr>
        <dsp:cNvPr id="0" name=""/>
        <dsp:cNvSpPr/>
      </dsp:nvSpPr>
      <dsp:spPr>
        <a:xfrm>
          <a:off x="3181" y="1001242"/>
          <a:ext cx="856517" cy="428258"/>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zh-CN" altLang="en-US" sz="1400" b="1" kern="1200" dirty="0">
              <a:latin typeface="微软雅黑" panose="020B0503020204020204" pitchFamily="34" charset="-122"/>
              <a:ea typeface="微软雅黑" panose="020B0503020204020204" pitchFamily="34" charset="-122"/>
            </a:rPr>
            <a:t>图像压缩</a:t>
          </a:r>
        </a:p>
      </dsp:txBody>
      <dsp:txXfrm>
        <a:off x="15724" y="1013785"/>
        <a:ext cx="831431" cy="403172"/>
      </dsp:txXfrm>
    </dsp:sp>
    <dsp:sp modelId="{7887F03D-FF79-45AE-A5DA-E158F321BCC0}">
      <dsp:nvSpPr>
        <dsp:cNvPr id="0" name=""/>
        <dsp:cNvSpPr/>
      </dsp:nvSpPr>
      <dsp:spPr>
        <a:xfrm rot="17524231">
          <a:off x="707304" y="971334"/>
          <a:ext cx="488246" cy="35604"/>
        </a:xfrm>
        <a:custGeom>
          <a:avLst/>
          <a:gdLst/>
          <a:ahLst/>
          <a:cxnLst/>
          <a:rect l="0" t="0" r="0" b="0"/>
          <a:pathLst>
            <a:path>
              <a:moveTo>
                <a:pt x="0" y="17802"/>
              </a:moveTo>
              <a:lnTo>
                <a:pt x="488246" y="17802"/>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939221" y="976930"/>
        <a:ext cx="24412" cy="24412"/>
      </dsp:txXfrm>
    </dsp:sp>
    <dsp:sp modelId="{297515CF-490A-4207-9F77-FED73DA25874}">
      <dsp:nvSpPr>
        <dsp:cNvPr id="0" name=""/>
        <dsp:cNvSpPr/>
      </dsp:nvSpPr>
      <dsp:spPr>
        <a:xfrm>
          <a:off x="1043156" y="548773"/>
          <a:ext cx="856517" cy="428258"/>
        </a:xfrm>
        <a:prstGeom prst="roundRect">
          <a:avLst>
            <a:gd name="adj" fmla="val 10000"/>
          </a:avLst>
        </a:prstGeom>
        <a:solidFill>
          <a:srgbClr val="2D659E">
            <a:hueOff val="0"/>
            <a:satOff val="0"/>
            <a:lumOff val="0"/>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75" tIns="3175" rIns="3175" bIns="3175" numCol="1" spcCol="1270" anchor="ctr" anchorCtr="0">
          <a:noAutofit/>
        </a:bodyPr>
        <a:lstStyle/>
        <a:p>
          <a:pPr marL="0" lvl="0" indent="0" algn="ctr" defTabSz="222250">
            <a:lnSpc>
              <a:spcPct val="90000"/>
            </a:lnSpc>
            <a:spcBef>
              <a:spcPct val="0"/>
            </a:spcBef>
            <a:spcAft>
              <a:spcPct val="35000"/>
            </a:spcAft>
            <a:buNone/>
          </a:pPr>
          <a:r>
            <a:rPr lang="zh-CN" altLang="en-US" sz="1400" b="1" kern="1200" dirty="0">
              <a:solidFill>
                <a:srgbClr val="FFFFFF"/>
              </a:solidFill>
              <a:latin typeface="Arial"/>
              <a:ea typeface="微软雅黑"/>
              <a:cs typeface="+mn-cs"/>
            </a:rPr>
            <a:t>无损压缩</a:t>
          </a:r>
        </a:p>
      </dsp:txBody>
      <dsp:txXfrm>
        <a:off x="1055699" y="561316"/>
        <a:ext cx="831431" cy="403172"/>
      </dsp:txXfrm>
    </dsp:sp>
    <dsp:sp modelId="{6593EC72-7BCA-453B-9033-FEB8C4BE348D}">
      <dsp:nvSpPr>
        <dsp:cNvPr id="0" name=""/>
        <dsp:cNvSpPr/>
      </dsp:nvSpPr>
      <dsp:spPr>
        <a:xfrm rot="18674967">
          <a:off x="1839145" y="611513"/>
          <a:ext cx="355356" cy="35604"/>
        </a:xfrm>
        <a:custGeom>
          <a:avLst/>
          <a:gdLst/>
          <a:ahLst/>
          <a:cxnLst/>
          <a:rect l="0" t="0" r="0" b="0"/>
          <a:pathLst>
            <a:path>
              <a:moveTo>
                <a:pt x="0" y="17802"/>
              </a:moveTo>
              <a:lnTo>
                <a:pt x="355356" y="17802"/>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2007939" y="620431"/>
        <a:ext cx="17767" cy="17767"/>
      </dsp:txXfrm>
    </dsp:sp>
    <dsp:sp modelId="{8D2142C2-57EE-4EF3-A3CD-BC886988F669}">
      <dsp:nvSpPr>
        <dsp:cNvPr id="0" name=""/>
        <dsp:cNvSpPr/>
      </dsp:nvSpPr>
      <dsp:spPr>
        <a:xfrm>
          <a:off x="2133974" y="262163"/>
          <a:ext cx="2055290" cy="46713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100000"/>
            </a:lnSpc>
            <a:spcBef>
              <a:spcPct val="0"/>
            </a:spcBef>
            <a:spcAft>
              <a:spcPts val="0"/>
            </a:spcAft>
            <a:buNone/>
          </a:pPr>
          <a:r>
            <a:rPr lang="en-US" altLang="zh-CN" sz="1100" b="1" kern="1200" dirty="0">
              <a:solidFill>
                <a:srgbClr val="00B0F0"/>
              </a:solidFill>
              <a:latin typeface="微软雅黑" panose="020B0503020204020204" pitchFamily="34" charset="-122"/>
              <a:ea typeface="微软雅黑" panose="020B0503020204020204" pitchFamily="34" charset="-122"/>
              <a:cs typeface="+mn-ea"/>
            </a:rPr>
            <a:t>Huffman</a:t>
          </a:r>
          <a:r>
            <a:rPr lang="zh-CN" altLang="en-US" sz="1100" b="1" kern="1200" dirty="0">
              <a:solidFill>
                <a:srgbClr val="00B0F0"/>
              </a:solidFill>
              <a:latin typeface="微软雅黑" panose="020B0503020204020204" pitchFamily="34" charset="-122"/>
              <a:ea typeface="微软雅黑" panose="020B0503020204020204" pitchFamily="34" charset="-122"/>
              <a:cs typeface="+mn-ea"/>
            </a:rPr>
            <a:t>编码</a:t>
          </a:r>
          <a:endParaRPr lang="en-US" altLang="zh-CN" sz="1100" b="1" kern="1200" dirty="0">
            <a:solidFill>
              <a:srgbClr val="00B0F0"/>
            </a:solidFill>
            <a:latin typeface="微软雅黑" panose="020B0503020204020204" pitchFamily="34" charset="-122"/>
            <a:ea typeface="微软雅黑" panose="020B0503020204020204" pitchFamily="34" charset="-122"/>
            <a:cs typeface="+mn-ea"/>
          </a:endParaRPr>
        </a:p>
        <a:p>
          <a:pPr marL="0" lvl="0" indent="0" algn="ctr" defTabSz="488950">
            <a:lnSpc>
              <a:spcPct val="100000"/>
            </a:lnSpc>
            <a:spcBef>
              <a:spcPct val="0"/>
            </a:spcBef>
            <a:spcAft>
              <a:spcPts val="0"/>
            </a:spcAft>
            <a:buNone/>
          </a:pPr>
          <a:r>
            <a:rPr lang="zh-CN" altLang="en-US" sz="900" kern="1200" dirty="0">
              <a:latin typeface="微软雅黑" panose="020B0503020204020204" pitchFamily="34" charset="-122"/>
              <a:ea typeface="微软雅黑" panose="020B0503020204020204" pitchFamily="34" charset="-122"/>
              <a:cs typeface="+mn-ea"/>
            </a:rPr>
            <a:t>通过利用数据中的</a:t>
          </a:r>
          <a:r>
            <a:rPr lang="zh-CN" altLang="en-US" sz="900" kern="1200" dirty="0">
              <a:solidFill>
                <a:srgbClr val="FFFFFF"/>
              </a:solidFill>
              <a:latin typeface="微软雅黑" panose="020B0503020204020204" pitchFamily="34" charset="-122"/>
              <a:ea typeface="微软雅黑" panose="020B0503020204020204" pitchFamily="34" charset="-122"/>
              <a:cs typeface="微软雅黑"/>
            </a:rPr>
            <a:t>统计特性进行压缩</a:t>
          </a:r>
        </a:p>
      </dsp:txBody>
      <dsp:txXfrm>
        <a:off x="2147656" y="275845"/>
        <a:ext cx="2027926" cy="439767"/>
      </dsp:txXfrm>
    </dsp:sp>
    <dsp:sp modelId="{16A259FD-7BF8-42CA-84FE-2017BF59C891}">
      <dsp:nvSpPr>
        <dsp:cNvPr id="0" name=""/>
        <dsp:cNvSpPr/>
      </dsp:nvSpPr>
      <dsp:spPr>
        <a:xfrm rot="3261638">
          <a:off x="1819460" y="901310"/>
          <a:ext cx="384423" cy="35604"/>
        </a:xfrm>
        <a:custGeom>
          <a:avLst/>
          <a:gdLst/>
          <a:ahLst/>
          <a:cxnLst/>
          <a:rect l="0" t="0" r="0" b="0"/>
          <a:pathLst>
            <a:path>
              <a:moveTo>
                <a:pt x="0" y="17802"/>
              </a:moveTo>
              <a:lnTo>
                <a:pt x="384423" y="17802"/>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2002061" y="909502"/>
        <a:ext cx="19221" cy="19221"/>
      </dsp:txXfrm>
    </dsp:sp>
    <dsp:sp modelId="{C3959E14-3AFE-498B-9BA4-467FCE6AD0EC}">
      <dsp:nvSpPr>
        <dsp:cNvPr id="0" name=""/>
        <dsp:cNvSpPr/>
      </dsp:nvSpPr>
      <dsp:spPr>
        <a:xfrm>
          <a:off x="2123670" y="861194"/>
          <a:ext cx="2079384" cy="428258"/>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ts val="0"/>
            </a:spcAft>
            <a:buFont typeface="Wingdings" panose="05000000000000000000" pitchFamily="2" charset="2"/>
            <a:buNone/>
          </a:pPr>
          <a:r>
            <a:rPr lang="en-US" altLang="zh-CN" sz="1100" b="1" kern="1200" dirty="0">
              <a:solidFill>
                <a:srgbClr val="00B0F0"/>
              </a:solidFill>
              <a:latin typeface="微软雅黑" panose="020B0503020204020204" pitchFamily="34" charset="-122"/>
              <a:ea typeface="微软雅黑" panose="020B0503020204020204" pitchFamily="34" charset="-122"/>
              <a:cs typeface="微软雅黑"/>
            </a:rPr>
            <a:t>DPCM</a:t>
          </a:r>
          <a:r>
            <a:rPr lang="zh-CN" altLang="en-US" sz="1100" b="1" kern="1200" dirty="0">
              <a:solidFill>
                <a:srgbClr val="00B0F0"/>
              </a:solidFill>
              <a:latin typeface="微软雅黑" panose="020B0503020204020204" pitchFamily="34" charset="-122"/>
              <a:ea typeface="微软雅黑" panose="020B0503020204020204" pitchFamily="34" charset="-122"/>
              <a:cs typeface="微软雅黑"/>
            </a:rPr>
            <a:t>（差分脉冲编码调制）</a:t>
          </a:r>
          <a:endParaRPr lang="en-US" altLang="zh-CN" sz="1100" b="1" kern="1200" dirty="0">
            <a:solidFill>
              <a:srgbClr val="00B0F0"/>
            </a:solidFill>
            <a:latin typeface="微软雅黑" panose="020B0503020204020204" pitchFamily="34" charset="-122"/>
            <a:ea typeface="微软雅黑" panose="020B0503020204020204" pitchFamily="34" charset="-122"/>
            <a:cs typeface="微软雅黑"/>
          </a:endParaRPr>
        </a:p>
        <a:p>
          <a:pPr marL="0" lvl="0" indent="0" algn="ctr" defTabSz="488950">
            <a:lnSpc>
              <a:spcPct val="90000"/>
            </a:lnSpc>
            <a:spcBef>
              <a:spcPct val="0"/>
            </a:spcBef>
            <a:spcAft>
              <a:spcPts val="0"/>
            </a:spcAft>
            <a:buFont typeface="Wingdings" panose="05000000000000000000" pitchFamily="2" charset="2"/>
            <a:buNone/>
          </a:pPr>
          <a:r>
            <a:rPr lang="zh-CN" altLang="en-US" sz="900" kern="1200" dirty="0">
              <a:solidFill>
                <a:srgbClr val="FFFFFF"/>
              </a:solidFill>
              <a:latin typeface="微软雅黑" panose="020B0503020204020204" pitchFamily="34" charset="-122"/>
              <a:ea typeface="微软雅黑" panose="020B0503020204020204" pitchFamily="34" charset="-122"/>
              <a:cs typeface="微软雅黑"/>
            </a:rPr>
            <a:t>差分编码方法传输像素间的差异</a:t>
          </a:r>
        </a:p>
      </dsp:txBody>
      <dsp:txXfrm>
        <a:off x="2136213" y="873737"/>
        <a:ext cx="2054298" cy="403172"/>
      </dsp:txXfrm>
    </dsp:sp>
    <dsp:sp modelId="{0B966FDC-19B8-416E-82D7-B2DF9D01A759}">
      <dsp:nvSpPr>
        <dsp:cNvPr id="0" name=""/>
        <dsp:cNvSpPr/>
      </dsp:nvSpPr>
      <dsp:spPr>
        <a:xfrm rot="4117377">
          <a:off x="701103" y="1429962"/>
          <a:ext cx="499124" cy="35604"/>
        </a:xfrm>
        <a:custGeom>
          <a:avLst/>
          <a:gdLst/>
          <a:ahLst/>
          <a:cxnLst/>
          <a:rect l="0" t="0" r="0" b="0"/>
          <a:pathLst>
            <a:path>
              <a:moveTo>
                <a:pt x="0" y="17802"/>
              </a:moveTo>
              <a:lnTo>
                <a:pt x="499124" y="17802"/>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938187" y="1435286"/>
        <a:ext cx="24956" cy="24956"/>
      </dsp:txXfrm>
    </dsp:sp>
    <dsp:sp modelId="{433F2938-5FE5-462A-8D67-BAAF7A0A0444}">
      <dsp:nvSpPr>
        <dsp:cNvPr id="0" name=""/>
        <dsp:cNvSpPr/>
      </dsp:nvSpPr>
      <dsp:spPr>
        <a:xfrm>
          <a:off x="1041631" y="1466028"/>
          <a:ext cx="856517" cy="428258"/>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zh-CN" altLang="en-US" sz="1400" b="1" kern="1200" dirty="0">
              <a:solidFill>
                <a:srgbClr val="FFFFFF"/>
              </a:solidFill>
              <a:latin typeface="Arial"/>
              <a:ea typeface="微软雅黑"/>
              <a:cs typeface="+mn-cs"/>
            </a:rPr>
            <a:t>有损压缩</a:t>
          </a:r>
        </a:p>
      </dsp:txBody>
      <dsp:txXfrm>
        <a:off x="1054174" y="1478571"/>
        <a:ext cx="831431" cy="403172"/>
      </dsp:txXfrm>
    </dsp:sp>
    <dsp:sp modelId="{776360DA-50C0-456C-926E-BF8D5A4EEE97}">
      <dsp:nvSpPr>
        <dsp:cNvPr id="0" name=""/>
        <dsp:cNvSpPr/>
      </dsp:nvSpPr>
      <dsp:spPr>
        <a:xfrm>
          <a:off x="1898149" y="1662355"/>
          <a:ext cx="218942" cy="35604"/>
        </a:xfrm>
        <a:custGeom>
          <a:avLst/>
          <a:gdLst/>
          <a:ahLst/>
          <a:cxnLst/>
          <a:rect l="0" t="0" r="0" b="0"/>
          <a:pathLst>
            <a:path>
              <a:moveTo>
                <a:pt x="0" y="17802"/>
              </a:moveTo>
              <a:lnTo>
                <a:pt x="218942" y="17802"/>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2002147" y="1674683"/>
        <a:ext cx="10947" cy="10947"/>
      </dsp:txXfrm>
    </dsp:sp>
    <dsp:sp modelId="{258CE4F0-668A-4633-8194-1BC6602687C4}">
      <dsp:nvSpPr>
        <dsp:cNvPr id="0" name=""/>
        <dsp:cNvSpPr/>
      </dsp:nvSpPr>
      <dsp:spPr>
        <a:xfrm>
          <a:off x="2117092" y="1466028"/>
          <a:ext cx="2078536" cy="428258"/>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ts val="0"/>
            </a:spcAft>
            <a:buFont typeface="Wingdings" panose="05000000000000000000" pitchFamily="2" charset="2"/>
            <a:buNone/>
          </a:pPr>
          <a:r>
            <a:rPr lang="en-US" altLang="zh-CN" sz="1100" b="1" kern="1200" dirty="0">
              <a:solidFill>
                <a:srgbClr val="00B0F0"/>
              </a:solidFill>
              <a:latin typeface="微软雅黑" panose="020B0503020204020204" pitchFamily="34" charset="-122"/>
              <a:ea typeface="微软雅黑" panose="020B0503020204020204" pitchFamily="34" charset="-122"/>
              <a:cs typeface="微软雅黑"/>
            </a:rPr>
            <a:t>JPEG</a:t>
          </a:r>
          <a:r>
            <a:rPr lang="zh-CN" altLang="en-US" sz="1100" b="1" kern="1200" dirty="0">
              <a:solidFill>
                <a:srgbClr val="00B0F0"/>
              </a:solidFill>
              <a:latin typeface="微软雅黑" panose="020B0503020204020204" pitchFamily="34" charset="-122"/>
              <a:ea typeface="微软雅黑" panose="020B0503020204020204" pitchFamily="34" charset="-122"/>
              <a:cs typeface="微软雅黑"/>
            </a:rPr>
            <a:t>（联合摄影专家组）</a:t>
          </a:r>
          <a:endParaRPr lang="en-US" altLang="zh-CN" sz="1100" b="1" kern="1200" dirty="0">
            <a:solidFill>
              <a:srgbClr val="00B0F0"/>
            </a:solidFill>
            <a:latin typeface="微软雅黑" panose="020B0503020204020204" pitchFamily="34" charset="-122"/>
            <a:ea typeface="微软雅黑" panose="020B0503020204020204" pitchFamily="34" charset="-122"/>
            <a:cs typeface="微软雅黑"/>
          </a:endParaRPr>
        </a:p>
        <a:p>
          <a:pPr marL="0" lvl="0" indent="0" algn="ctr" defTabSz="488950">
            <a:lnSpc>
              <a:spcPct val="90000"/>
            </a:lnSpc>
            <a:spcBef>
              <a:spcPct val="0"/>
            </a:spcBef>
            <a:spcAft>
              <a:spcPts val="0"/>
            </a:spcAft>
            <a:buFont typeface="Wingdings" panose="05000000000000000000" pitchFamily="2" charset="2"/>
            <a:buNone/>
          </a:pPr>
          <a:r>
            <a:rPr lang="zh-CN" altLang="en-US" sz="900" kern="1200" dirty="0">
              <a:solidFill>
                <a:srgbClr val="FFFFFF"/>
              </a:solidFill>
              <a:latin typeface="微软雅黑" panose="020B0503020204020204" pitchFamily="34" charset="-122"/>
              <a:ea typeface="微软雅黑" panose="020B0503020204020204" pitchFamily="34" charset="-122"/>
              <a:cs typeface="微软雅黑"/>
            </a:rPr>
            <a:t>转换为频域表示并舍入高频系数</a:t>
          </a:r>
        </a:p>
      </dsp:txBody>
      <dsp:txXfrm>
        <a:off x="2129635" y="1478571"/>
        <a:ext cx="2053450" cy="403172"/>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737FD7A-F41B-4FED-8E35-F78DB9F4D037}" type="datetimeFigureOut">
              <a:rPr lang="zh-CN" altLang="en-US" smtClean="0"/>
              <a:t>2024/9/9</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8537CBA-0E44-4282-A4F0-C3BCC1A4C2D1}"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各位老师大家下午好，我是来自哈尔滨工业大学电信学院的硕士常浩泽，下面我将进行我的博士申请答辩</a:t>
            </a:r>
            <a:endParaRPr lang="en-US" altLang="zh-CN" dirty="0"/>
          </a:p>
        </p:txBody>
      </p:sp>
      <p:sp>
        <p:nvSpPr>
          <p:cNvPr id="4" name="灯片编号占位符 3"/>
          <p:cNvSpPr>
            <a:spLocks noGrp="1"/>
          </p:cNvSpPr>
          <p:nvPr>
            <p:ph type="sldNum" sz="quarter" idx="10"/>
          </p:nvPr>
        </p:nvSpPr>
        <p:spPr/>
        <p:txBody>
          <a:bodyPr/>
          <a:lstStyle/>
          <a:p>
            <a:fld id="{20DEAE63-D6C4-437F-B8DA-DA689F991AA7}" type="slidenum">
              <a:rPr lang="zh-CN" altLang="en-US" smtClean="0"/>
              <a:t>1</a:t>
            </a:fld>
            <a:endParaRPr lang="en-US" altLang="zh-C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0" algn="just">
              <a:lnSpc>
                <a:spcPct val="125000"/>
              </a:lnSpc>
            </a:pPr>
            <a:r>
              <a:rPr lang="zh-CN" altLang="en-US" sz="1800" dirty="0">
                <a:solidFill>
                  <a:srgbClr val="000000"/>
                </a:solidFill>
                <a:effectLst/>
                <a:latin typeface="Times New  Roman"/>
                <a:ea typeface="宋体" panose="02010600030101010101" pitchFamily="2" charset="-122"/>
                <a:cs typeface="Times New Roman" panose="02020603050405020304" pitchFamily="18" charset="0"/>
              </a:rPr>
              <a:t>针对上述的两个问题，考虑采用如下的解决方案</a:t>
            </a:r>
            <a:endParaRPr lang="en-US" altLang="zh-CN" sz="1800" dirty="0">
              <a:solidFill>
                <a:srgbClr val="000000"/>
              </a:solidFill>
              <a:effectLst/>
              <a:latin typeface="Times New  Roman"/>
              <a:ea typeface="宋体" panose="02010600030101010101" pitchFamily="2" charset="-122"/>
              <a:cs typeface="Times New Roman" panose="02020603050405020304" pitchFamily="18" charset="0"/>
            </a:endParaRPr>
          </a:p>
          <a:p>
            <a:pPr indent="0" algn="just">
              <a:lnSpc>
                <a:spcPct val="125000"/>
              </a:lnSpc>
            </a:pPr>
            <a:endParaRPr lang="en-US" altLang="zh-CN" sz="1800" dirty="0">
              <a:solidFill>
                <a:srgbClr val="000000"/>
              </a:solidFill>
              <a:effectLst/>
              <a:latin typeface="Times New  Roman"/>
              <a:ea typeface="宋体" panose="02010600030101010101" pitchFamily="2" charset="-122"/>
              <a:cs typeface="Times New Roman" panose="02020603050405020304" pitchFamily="18" charset="0"/>
            </a:endParaRPr>
          </a:p>
          <a:p>
            <a:pPr marL="0" marR="0" lvl="0" indent="0" algn="just" defTabSz="685800" rtl="0" eaLnBrk="1" fontAlgn="auto" latinLnBrk="0" hangingPunct="1">
              <a:lnSpc>
                <a:spcPct val="125000"/>
              </a:lnSpc>
              <a:spcBef>
                <a:spcPts val="0"/>
              </a:spcBef>
              <a:spcAft>
                <a:spcPts val="0"/>
              </a:spcAft>
              <a:buClrTx/>
              <a:buSzTx/>
              <a:buFontTx/>
              <a:buNone/>
              <a:tabLst/>
              <a:defRPr/>
            </a:pPr>
            <a:r>
              <a:rPr lang="zh-CN" altLang="en-US" sz="3600" dirty="0"/>
              <a:t>当图像传输数据量要求超过当前可用速率时，通过传输图像的核心语义，并在接收端完成图像重建，可以减少需要传输的数据量，从而节省带宽和存储空间。</a:t>
            </a:r>
            <a:endParaRPr lang="en-US" altLang="zh-CN" sz="3600" dirty="0"/>
          </a:p>
          <a:p>
            <a:pPr marL="0" marR="0" lvl="0" indent="0" algn="just" defTabSz="685800" rtl="0" eaLnBrk="1" fontAlgn="auto" latinLnBrk="0" hangingPunct="1">
              <a:lnSpc>
                <a:spcPct val="125000"/>
              </a:lnSpc>
              <a:spcBef>
                <a:spcPts val="0"/>
              </a:spcBef>
              <a:spcAft>
                <a:spcPts val="0"/>
              </a:spcAft>
              <a:buClrTx/>
              <a:buSzTx/>
              <a:buFontTx/>
              <a:buNone/>
              <a:tabLst/>
              <a:defRPr/>
            </a:pPr>
            <a:endParaRPr lang="en-US" altLang="zh-CN" sz="3600" dirty="0">
              <a:cs typeface="+mn-ea"/>
            </a:endParaRPr>
          </a:p>
          <a:p>
            <a:pPr marL="0" marR="0" lvl="0" indent="0" algn="just" defTabSz="685800" rtl="0" eaLnBrk="1" fontAlgn="auto" latinLnBrk="0" hangingPunct="1">
              <a:lnSpc>
                <a:spcPct val="125000"/>
              </a:lnSpc>
              <a:spcBef>
                <a:spcPts val="0"/>
              </a:spcBef>
              <a:spcAft>
                <a:spcPts val="0"/>
              </a:spcAft>
              <a:buClrTx/>
              <a:buSzTx/>
              <a:buFontTx/>
              <a:buNone/>
              <a:tabLst/>
              <a:defRPr/>
            </a:pPr>
            <a:r>
              <a:rPr lang="zh-CN" altLang="en-US" sz="3600" dirty="0">
                <a:cs typeface="+mn-ea"/>
              </a:rPr>
              <a:t>当在室内定位场景中稀疏式的图像特征点提取方式效果受限，使用稠密式的图像匹配方式进行匹配，可以有效地提升无纹理图像的图像匹配效果。</a:t>
            </a:r>
            <a:endParaRPr lang="en-US" altLang="zh-CN" sz="3600" dirty="0">
              <a:cs typeface="+mn-ea"/>
            </a:endParaRPr>
          </a:p>
          <a:p>
            <a:pPr marL="0" marR="0" lvl="0" indent="0" algn="just" defTabSz="685800" rtl="0" eaLnBrk="1" fontAlgn="auto" latinLnBrk="0" hangingPunct="1">
              <a:lnSpc>
                <a:spcPct val="125000"/>
              </a:lnSpc>
              <a:spcBef>
                <a:spcPts val="0"/>
              </a:spcBef>
              <a:spcAft>
                <a:spcPts val="0"/>
              </a:spcAft>
              <a:buClrTx/>
              <a:buSzTx/>
              <a:buFontTx/>
              <a:buNone/>
              <a:tabLst/>
              <a:defRPr/>
            </a:pPr>
            <a:endParaRPr lang="zh-CN" altLang="en-US" sz="1800" dirty="0">
              <a:cs typeface="+mn-ea"/>
            </a:endParaRPr>
          </a:p>
          <a:p>
            <a:pPr indent="0" algn="just">
              <a:lnSpc>
                <a:spcPct val="125000"/>
              </a:lnSpc>
            </a:pPr>
            <a:endParaRPr lang="en-US" altLang="zh-CN" sz="1800" dirty="0">
              <a:solidFill>
                <a:srgbClr val="000000"/>
              </a:solidFill>
              <a:effectLst/>
              <a:latin typeface="Times New  Roman"/>
              <a:ea typeface="宋体" panose="02010600030101010101" pitchFamily="2" charset="-122"/>
              <a:cs typeface="Times New Roman" panose="02020603050405020304" pitchFamily="18" charset="0"/>
            </a:endParaRPr>
          </a:p>
        </p:txBody>
      </p:sp>
      <p:sp>
        <p:nvSpPr>
          <p:cNvPr id="4" name="灯片编号占位符 3"/>
          <p:cNvSpPr>
            <a:spLocks noGrp="1"/>
          </p:cNvSpPr>
          <p:nvPr>
            <p:ph type="sldNum" sz="quarter" idx="10"/>
          </p:nvPr>
        </p:nvSpPr>
        <p:spPr/>
        <p:txBody>
          <a:bodyPr/>
          <a:lstStyle/>
          <a:p>
            <a:fld id="{7C8C9409-DB53-4385-842B-71105F4B9447}" type="slidenum">
              <a:rPr lang="zh-CN" altLang="en-US" smtClean="0"/>
              <a:t>10</a:t>
            </a:fld>
            <a:endParaRPr lang="zh-CN" altLang="en-US"/>
          </a:p>
        </p:txBody>
      </p:sp>
    </p:spTree>
    <p:extLst>
      <p:ext uri="{BB962C8B-B14F-4D97-AF65-F5344CB8AC3E}">
        <p14:creationId xmlns:p14="http://schemas.microsoft.com/office/powerpoint/2010/main" val="29127688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zh-CN" altLang="en-US" dirty="0"/>
              <a:t>本设计所面向的室内视觉定位方法技术路线图如图所示</a:t>
            </a:r>
            <a:endParaRPr lang="en-US" altLang="zh-CN" dirty="0"/>
          </a:p>
          <a:p>
            <a:pPr marL="0" marR="0" lvl="0" indent="0" algn="l" defTabSz="6858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685800" rtl="0" eaLnBrk="1" fontAlgn="auto" latinLnBrk="0" hangingPunct="1">
              <a:lnSpc>
                <a:spcPct val="100000"/>
              </a:lnSpc>
              <a:spcBef>
                <a:spcPts val="0"/>
              </a:spcBef>
              <a:spcAft>
                <a:spcPts val="0"/>
              </a:spcAft>
              <a:buClrTx/>
              <a:buSzTx/>
              <a:buFontTx/>
              <a:buNone/>
              <a:tabLst/>
              <a:defRPr/>
            </a:pPr>
            <a:r>
              <a:rPr lang="zh-CN" altLang="en-US" dirty="0"/>
              <a:t>在在线阶段，用户通过终端采集当前位置图像并将图像语义其发送至服务器端，在进行图像重建后作为查询图像提取全局特征描述子，通过对比全局描述子在全局位置索引中找到最相似的图像位置，并进行位置匹配和位姿估计。</a:t>
            </a:r>
            <a:endParaRPr lang="en-US" altLang="zh-CN" dirty="0"/>
          </a:p>
          <a:p>
            <a:pPr marL="0" marR="0" lvl="0" indent="0" algn="l" defTabSz="685800" rtl="0" eaLnBrk="1" fontAlgn="auto" latinLnBrk="0" hangingPunct="1">
              <a:lnSpc>
                <a:spcPct val="100000"/>
              </a:lnSpc>
              <a:spcBef>
                <a:spcPts val="0"/>
              </a:spcBef>
              <a:spcAft>
                <a:spcPts val="0"/>
              </a:spcAft>
              <a:buClrTx/>
              <a:buSzTx/>
              <a:buFontTx/>
              <a:buNone/>
              <a:tabLst/>
              <a:defRPr/>
            </a:pPr>
            <a:endParaRPr lang="en-US" altLang="zh-CN" sz="900"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F1CB8912-F0BA-4AD8-8415-DA1F26BCB09F}" type="slidenum">
              <a:rPr lang="zh-CN" altLang="en-US" smtClean="0"/>
              <a:t>11</a:t>
            </a:fld>
            <a:endParaRPr lang="zh-CN" altLang="en-US"/>
          </a:p>
        </p:txBody>
      </p:sp>
    </p:spTree>
    <p:extLst>
      <p:ext uri="{BB962C8B-B14F-4D97-AF65-F5344CB8AC3E}">
        <p14:creationId xmlns:p14="http://schemas.microsoft.com/office/powerpoint/2010/main" val="8224159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在图像语义传输框架中，编码器将输入图像压缩为固定大小的张量，编码器通过堆叠的填充层，卷积层，实例归一化层（</a:t>
            </a:r>
            <a:r>
              <a:rPr lang="en-US" altLang="zh-CN" dirty="0"/>
              <a:t>Instance Normalization</a:t>
            </a:r>
            <a:r>
              <a:rPr lang="zh-CN" altLang="en-US" dirty="0"/>
              <a:t>）以及</a:t>
            </a:r>
            <a:r>
              <a:rPr lang="en-US" altLang="zh-CN" dirty="0" err="1"/>
              <a:t>PReLU</a:t>
            </a:r>
            <a:r>
              <a:rPr lang="zh-CN" altLang="en-US" dirty="0"/>
              <a:t>激活函数组成。</a:t>
            </a:r>
            <a:endParaRPr lang="en-US" altLang="zh-CN" dirty="0"/>
          </a:p>
          <a:p>
            <a:endParaRPr lang="en-US" altLang="zh-CN" dirty="0"/>
          </a:p>
          <a:p>
            <a:pPr marL="0" marR="0" lvl="0" indent="0" algn="l" defTabSz="685800" rtl="0" eaLnBrk="1" fontAlgn="auto" latinLnBrk="0" hangingPunct="1">
              <a:lnSpc>
                <a:spcPct val="100000"/>
              </a:lnSpc>
              <a:spcBef>
                <a:spcPts val="0"/>
              </a:spcBef>
              <a:spcAft>
                <a:spcPts val="0"/>
              </a:spcAft>
              <a:buClrTx/>
              <a:buSzTx/>
              <a:buFontTx/>
              <a:buNone/>
              <a:tabLst/>
              <a:defRPr/>
            </a:pPr>
            <a:r>
              <a:rPr lang="zh-CN" altLang="en-US" dirty="0"/>
              <a:t>在训练时，鉴别器将判断一张输入图像是否属于真实数据集中的图像。采用</a:t>
            </a:r>
            <a:r>
              <a:rPr lang="en-US" altLang="zh-CN" dirty="0"/>
              <a:t>Least-Square GAN</a:t>
            </a:r>
            <a:r>
              <a:rPr lang="zh-CN" altLang="en-US" dirty="0"/>
              <a:t>中最小二乘法的损失函数，进一步稳定训练过程。</a:t>
            </a:r>
            <a:endParaRPr lang="en-US" altLang="zh-CN" dirty="0"/>
          </a:p>
        </p:txBody>
      </p:sp>
      <p:sp>
        <p:nvSpPr>
          <p:cNvPr id="4" name="灯片编号占位符 3"/>
          <p:cNvSpPr>
            <a:spLocks noGrp="1"/>
          </p:cNvSpPr>
          <p:nvPr>
            <p:ph type="sldNum" sz="quarter" idx="5"/>
          </p:nvPr>
        </p:nvSpPr>
        <p:spPr/>
        <p:txBody>
          <a:bodyPr/>
          <a:lstStyle/>
          <a:p>
            <a:fld id="{F1CB8912-F0BA-4AD8-8415-DA1F26BCB09F}" type="slidenum">
              <a:rPr lang="zh-CN" altLang="en-US" smtClean="0"/>
              <a:t>12</a:t>
            </a:fld>
            <a:endParaRPr lang="zh-CN" altLang="en-US"/>
          </a:p>
        </p:txBody>
      </p:sp>
    </p:spTree>
    <p:extLst>
      <p:ext uri="{BB962C8B-B14F-4D97-AF65-F5344CB8AC3E}">
        <p14:creationId xmlns:p14="http://schemas.microsoft.com/office/powerpoint/2010/main" val="36826325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考虑到实际使用中往往将解码器部署在拥有更多算力的服务器端，因此我们采用通道注意力机制和残差连接构成卷积块，并将卷积块堆叠作为解码器的基础结构，通过转置卷积输出原始大小的图像。</a:t>
            </a:r>
          </a:p>
        </p:txBody>
      </p:sp>
      <p:sp>
        <p:nvSpPr>
          <p:cNvPr id="4" name="灯片编号占位符 3"/>
          <p:cNvSpPr>
            <a:spLocks noGrp="1"/>
          </p:cNvSpPr>
          <p:nvPr>
            <p:ph type="sldNum" sz="quarter" idx="5"/>
          </p:nvPr>
        </p:nvSpPr>
        <p:spPr/>
        <p:txBody>
          <a:bodyPr/>
          <a:lstStyle/>
          <a:p>
            <a:fld id="{F1CB8912-F0BA-4AD8-8415-DA1F26BCB09F}" type="slidenum">
              <a:rPr lang="zh-CN" altLang="en-US" smtClean="0"/>
              <a:t>13</a:t>
            </a:fld>
            <a:endParaRPr lang="zh-CN" altLang="en-US"/>
          </a:p>
        </p:txBody>
      </p:sp>
    </p:spTree>
    <p:extLst>
      <p:ext uri="{BB962C8B-B14F-4D97-AF65-F5344CB8AC3E}">
        <p14:creationId xmlns:p14="http://schemas.microsoft.com/office/powerpoint/2010/main" val="42631666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为了进一步测试所提出框架的效果，我们对图像进行可视化，并和几种常见的传统图像压缩方法的结果进行对比。可见在相近的传输数据量前提下，基于深度学习的图像压缩方法效果更好。</a:t>
            </a:r>
          </a:p>
        </p:txBody>
      </p:sp>
      <p:sp>
        <p:nvSpPr>
          <p:cNvPr id="4" name="灯片编号占位符 3"/>
          <p:cNvSpPr>
            <a:spLocks noGrp="1"/>
          </p:cNvSpPr>
          <p:nvPr>
            <p:ph type="sldNum" sz="quarter" idx="5"/>
          </p:nvPr>
        </p:nvSpPr>
        <p:spPr/>
        <p:txBody>
          <a:bodyPr/>
          <a:lstStyle/>
          <a:p>
            <a:fld id="{F1CB8912-F0BA-4AD8-8415-DA1F26BCB09F}" type="slidenum">
              <a:rPr lang="zh-CN" altLang="en-US" smtClean="0"/>
              <a:t>14</a:t>
            </a:fld>
            <a:endParaRPr lang="zh-CN" altLang="en-US"/>
          </a:p>
        </p:txBody>
      </p:sp>
    </p:spTree>
    <p:extLst>
      <p:ext uri="{BB962C8B-B14F-4D97-AF65-F5344CB8AC3E}">
        <p14:creationId xmlns:p14="http://schemas.microsoft.com/office/powerpoint/2010/main" val="35174921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为了进一步测试方法在室内定位数据集上的效果，我们哈工大内进行实景测试，并将可视化结果和几种传统图像压缩方法的结果进行对比，由可视化结果可见，使用深度学习语义传输方法得到的图像重建结果在更大的文件大小的前提下，保留了更多的图像细节。即使在文件大小超过文件大小</a:t>
            </a:r>
            <a:r>
              <a:rPr lang="en-US" altLang="zh-CN" dirty="0"/>
              <a:t>31%</a:t>
            </a:r>
            <a:r>
              <a:rPr lang="zh-CN" altLang="en-US" dirty="0"/>
              <a:t>的情况下，仍旧具有竞争力。</a:t>
            </a:r>
          </a:p>
          <a:p>
            <a:endParaRPr lang="zh-CN" altLang="en-US" dirty="0"/>
          </a:p>
        </p:txBody>
      </p:sp>
      <p:sp>
        <p:nvSpPr>
          <p:cNvPr id="4" name="灯片编号占位符 3"/>
          <p:cNvSpPr>
            <a:spLocks noGrp="1"/>
          </p:cNvSpPr>
          <p:nvPr>
            <p:ph type="sldNum" sz="quarter" idx="5"/>
          </p:nvPr>
        </p:nvSpPr>
        <p:spPr/>
        <p:txBody>
          <a:bodyPr/>
          <a:lstStyle/>
          <a:p>
            <a:fld id="{F1CB8912-F0BA-4AD8-8415-DA1F26BCB09F}" type="slidenum">
              <a:rPr lang="zh-CN" altLang="en-US" smtClean="0"/>
              <a:t>15</a:t>
            </a:fld>
            <a:endParaRPr lang="zh-CN" altLang="en-US"/>
          </a:p>
        </p:txBody>
      </p:sp>
    </p:spTree>
    <p:extLst>
      <p:ext uri="{BB962C8B-B14F-4D97-AF65-F5344CB8AC3E}">
        <p14:creationId xmlns:p14="http://schemas.microsoft.com/office/powerpoint/2010/main" val="349576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zh-CN" altLang="en-US" dirty="0"/>
              <a:t>为了进一步测试方法在室内定位数据集上的效果，我们将可视化结果和几种传统图像压缩方法的结果进行对比，如图是图像匹配结果的可视化，其中绿色线表示误差范围内的内点，红色连接线表示外点。可见使用深度学习的图像传输方式的可用匹配点跟多，效果优于</a:t>
            </a:r>
            <a:r>
              <a:rPr lang="en-US" altLang="zh-CN" dirty="0"/>
              <a:t>BPG</a:t>
            </a:r>
            <a:r>
              <a:rPr lang="zh-CN" altLang="en-US" dirty="0"/>
              <a:t>图像传输。</a:t>
            </a:r>
          </a:p>
          <a:p>
            <a:endParaRPr lang="zh-CN" altLang="en-US" dirty="0"/>
          </a:p>
        </p:txBody>
      </p:sp>
      <p:sp>
        <p:nvSpPr>
          <p:cNvPr id="4" name="灯片编号占位符 3"/>
          <p:cNvSpPr>
            <a:spLocks noGrp="1"/>
          </p:cNvSpPr>
          <p:nvPr>
            <p:ph type="sldNum" sz="quarter" idx="5"/>
          </p:nvPr>
        </p:nvSpPr>
        <p:spPr/>
        <p:txBody>
          <a:bodyPr/>
          <a:lstStyle/>
          <a:p>
            <a:fld id="{F1CB8912-F0BA-4AD8-8415-DA1F26BCB09F}" type="slidenum">
              <a:rPr lang="zh-CN" altLang="en-US" smtClean="0"/>
              <a:t>16</a:t>
            </a:fld>
            <a:endParaRPr lang="zh-CN" altLang="en-US"/>
          </a:p>
        </p:txBody>
      </p:sp>
    </p:spTree>
    <p:extLst>
      <p:ext uri="{BB962C8B-B14F-4D97-AF65-F5344CB8AC3E}">
        <p14:creationId xmlns:p14="http://schemas.microsoft.com/office/powerpoint/2010/main" val="6408886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有图中可见，左图中的绿色相机朝向为原始图像的定位结果和经过深度学习的图像的定位结果，可见定位结果相距较近，尽管存在一定误差。右侧为使用</a:t>
            </a:r>
            <a:r>
              <a:rPr lang="en-US" altLang="zh-CN" dirty="0"/>
              <a:t>BPG</a:t>
            </a:r>
            <a:r>
              <a:rPr lang="zh-CN" altLang="en-US" dirty="0"/>
              <a:t>方法的图像传输过程得到的结果，可见其出现了明显的图像定位误差。</a:t>
            </a:r>
          </a:p>
        </p:txBody>
      </p:sp>
      <p:sp>
        <p:nvSpPr>
          <p:cNvPr id="4" name="灯片编号占位符 3"/>
          <p:cNvSpPr>
            <a:spLocks noGrp="1"/>
          </p:cNvSpPr>
          <p:nvPr>
            <p:ph type="sldNum" sz="quarter" idx="5"/>
          </p:nvPr>
        </p:nvSpPr>
        <p:spPr/>
        <p:txBody>
          <a:bodyPr/>
          <a:lstStyle/>
          <a:p>
            <a:fld id="{F1CB8912-F0BA-4AD8-8415-DA1F26BCB09F}" type="slidenum">
              <a:rPr lang="zh-CN" altLang="en-US" smtClean="0"/>
              <a:t>17</a:t>
            </a:fld>
            <a:endParaRPr lang="zh-CN" altLang="en-US"/>
          </a:p>
        </p:txBody>
      </p:sp>
    </p:spTree>
    <p:extLst>
      <p:ext uri="{BB962C8B-B14F-4D97-AF65-F5344CB8AC3E}">
        <p14:creationId xmlns:p14="http://schemas.microsoft.com/office/powerpoint/2010/main" val="5985694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zh-CN" altLang="en-US" dirty="0">
                <a:cs typeface="+mn-ea"/>
              </a:rPr>
              <a:t>在完成图像的全局检索后，需要对输入的查询图像和检索得到的最相似图像进行特征提取和匹配。并根据匹配得到特征点进行</a:t>
            </a:r>
            <a:r>
              <a:rPr lang="en-US" altLang="zh-CN" dirty="0">
                <a:cs typeface="+mn-ea"/>
              </a:rPr>
              <a:t>PnP</a:t>
            </a:r>
            <a:r>
              <a:rPr lang="zh-CN" altLang="en-US" dirty="0">
                <a:cs typeface="+mn-ea"/>
              </a:rPr>
              <a:t>位姿结算，得到朝向角度。在这个过程中需要对图像特征点进行提取和匹配。</a:t>
            </a:r>
            <a:endParaRPr lang="en-US" altLang="zh-CN" dirty="0">
              <a:cs typeface="+mn-ea"/>
            </a:endParaRPr>
          </a:p>
          <a:p>
            <a:endParaRPr lang="zh-CN" altLang="en-US" dirty="0"/>
          </a:p>
        </p:txBody>
      </p:sp>
      <p:sp>
        <p:nvSpPr>
          <p:cNvPr id="4" name="灯片编号占位符 3"/>
          <p:cNvSpPr>
            <a:spLocks noGrp="1"/>
          </p:cNvSpPr>
          <p:nvPr>
            <p:ph type="sldNum" sz="quarter" idx="5"/>
          </p:nvPr>
        </p:nvSpPr>
        <p:spPr/>
        <p:txBody>
          <a:bodyPr/>
          <a:lstStyle/>
          <a:p>
            <a:fld id="{F1CB8912-F0BA-4AD8-8415-DA1F26BCB09F}" type="slidenum">
              <a:rPr lang="zh-CN" altLang="en-US" smtClean="0"/>
              <a:t>18</a:t>
            </a:fld>
            <a:endParaRPr lang="zh-CN" altLang="en-US"/>
          </a:p>
        </p:txBody>
      </p:sp>
    </p:spTree>
    <p:extLst>
      <p:ext uri="{BB962C8B-B14F-4D97-AF65-F5344CB8AC3E}">
        <p14:creationId xmlns:p14="http://schemas.microsoft.com/office/powerpoint/2010/main" val="5500030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lvl="2">
              <a:lnSpc>
                <a:spcPct val="125000"/>
              </a:lnSpc>
              <a:spcBef>
                <a:spcPct val="0"/>
              </a:spcBef>
            </a:pPr>
            <a:r>
              <a:rPr lang="zh-CN" altLang="en-US" sz="900" dirty="0">
                <a:cs typeface="+mn-ea"/>
              </a:rPr>
              <a:t>在估计图像的匹配关系中，同步对估计的结果的可信程度</a:t>
            </a:r>
            <a:r>
              <a:rPr lang="zh-CN" altLang="en-US" dirty="0">
                <a:cs typeface="+mn-ea"/>
              </a:rPr>
              <a:t>（置信度）估计。过去的工作通常将误差建模为拉普拉斯分布或者高斯分布的混合分布，本设计中认为单独使用这两种分布的混合分布不足以拟合数据的复杂概率分布情况。</a:t>
            </a:r>
            <a:endParaRPr lang="en-US" altLang="zh-CN" sz="900" b="1" dirty="0">
              <a:cs typeface="+mn-ea"/>
            </a:endParaRPr>
          </a:p>
        </p:txBody>
      </p:sp>
      <p:sp>
        <p:nvSpPr>
          <p:cNvPr id="4" name="灯片编号占位符 3"/>
          <p:cNvSpPr>
            <a:spLocks noGrp="1"/>
          </p:cNvSpPr>
          <p:nvPr>
            <p:ph type="sldNum" sz="quarter" idx="5"/>
          </p:nvPr>
        </p:nvSpPr>
        <p:spPr/>
        <p:txBody>
          <a:bodyPr/>
          <a:lstStyle/>
          <a:p>
            <a:fld id="{F1CB8912-F0BA-4AD8-8415-DA1F26BCB09F}" type="slidenum">
              <a:rPr lang="zh-CN" altLang="en-US" smtClean="0"/>
              <a:t>19</a:t>
            </a:fld>
            <a:endParaRPr lang="zh-CN" altLang="en-US"/>
          </a:p>
        </p:txBody>
      </p:sp>
    </p:spTree>
    <p:extLst>
      <p:ext uri="{BB962C8B-B14F-4D97-AF65-F5344CB8AC3E}">
        <p14:creationId xmlns:p14="http://schemas.microsoft.com/office/powerpoint/2010/main" val="20242091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接下来我将从以下</a:t>
            </a:r>
            <a:r>
              <a:rPr lang="en-US" altLang="zh-CN" dirty="0"/>
              <a:t>3</a:t>
            </a:r>
            <a:r>
              <a:rPr lang="zh-CN" altLang="en-US" dirty="0"/>
              <a:t>个角度进行我的博士面试答辩</a:t>
            </a:r>
          </a:p>
        </p:txBody>
      </p:sp>
      <p:sp>
        <p:nvSpPr>
          <p:cNvPr id="4" name="灯片编号占位符 3"/>
          <p:cNvSpPr>
            <a:spLocks noGrp="1"/>
          </p:cNvSpPr>
          <p:nvPr>
            <p:ph type="sldNum" sz="quarter" idx="10"/>
          </p:nvPr>
        </p:nvSpPr>
        <p:spPr/>
        <p:txBody>
          <a:bodyPr/>
          <a:lstStyle/>
          <a:p>
            <a:fld id="{A11FC198-2D83-4DFC-8CDD-7D23AF44D411}" type="slidenum">
              <a:rPr lang="zh-CN" altLang="en-US" smtClean="0"/>
              <a:t>2</a:t>
            </a:fld>
            <a:endParaRPr lang="zh-CN" altLang="en-US" dirty="0"/>
          </a:p>
        </p:txBody>
      </p:sp>
    </p:spTree>
    <p:extLst>
      <p:ext uri="{BB962C8B-B14F-4D97-AF65-F5344CB8AC3E}">
        <p14:creationId xmlns:p14="http://schemas.microsoft.com/office/powerpoint/2010/main" val="11890954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第二部分是我的工作介绍</a:t>
            </a:r>
          </a:p>
        </p:txBody>
      </p:sp>
      <p:sp>
        <p:nvSpPr>
          <p:cNvPr id="4" name="灯片编号占位符 3"/>
          <p:cNvSpPr>
            <a:spLocks noGrp="1"/>
          </p:cNvSpPr>
          <p:nvPr>
            <p:ph type="sldNum" sz="quarter" idx="10"/>
          </p:nvPr>
        </p:nvSpPr>
        <p:spPr/>
        <p:txBody>
          <a:bodyPr/>
          <a:lstStyle/>
          <a:p>
            <a:fld id="{A11FC198-2D83-4DFC-8CDD-7D23AF44D411}" type="slidenum">
              <a:rPr lang="zh-CN" altLang="en-US" smtClean="0"/>
              <a:t>20</a:t>
            </a:fld>
            <a:endParaRPr lang="zh-CN" altLang="en-US" dirty="0"/>
          </a:p>
        </p:txBody>
      </p:sp>
    </p:spTree>
    <p:extLst>
      <p:ext uri="{BB962C8B-B14F-4D97-AF65-F5344CB8AC3E}">
        <p14:creationId xmlns:p14="http://schemas.microsoft.com/office/powerpoint/2010/main" val="39039969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8537CBA-0E44-4282-A4F0-C3BCC1A4C2D1}" type="slidenum">
              <a:rPr lang="zh-CN" altLang="en-US" smtClean="0"/>
              <a:t>23</a:t>
            </a:fld>
            <a:endParaRPr lang="zh-CN" altLang="en-US"/>
          </a:p>
        </p:txBody>
      </p:sp>
    </p:spTree>
    <p:extLst>
      <p:ext uri="{BB962C8B-B14F-4D97-AF65-F5344CB8AC3E}">
        <p14:creationId xmlns:p14="http://schemas.microsoft.com/office/powerpoint/2010/main" val="37119615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我的介绍到此结束，感谢各位评委老师的批评指正。</a:t>
            </a:r>
            <a:endParaRPr lang="en-US" altLang="zh-CN" dirty="0"/>
          </a:p>
        </p:txBody>
      </p:sp>
      <p:sp>
        <p:nvSpPr>
          <p:cNvPr id="4" name="灯片编号占位符 3"/>
          <p:cNvSpPr>
            <a:spLocks noGrp="1"/>
          </p:cNvSpPr>
          <p:nvPr>
            <p:ph type="sldNum" sz="quarter" idx="10"/>
          </p:nvPr>
        </p:nvSpPr>
        <p:spPr/>
        <p:txBody>
          <a:bodyPr/>
          <a:lstStyle/>
          <a:p>
            <a:fld id="{20DEAE63-D6C4-437F-B8DA-DA689F991AA7}" type="slidenum">
              <a:rPr lang="zh-CN" altLang="en-US" smtClean="0"/>
              <a:t>36</a:t>
            </a:fld>
            <a:endParaRPr lang="en-US" altLang="zh-C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首先是我的个人情况</a:t>
            </a:r>
          </a:p>
        </p:txBody>
      </p:sp>
      <p:sp>
        <p:nvSpPr>
          <p:cNvPr id="4" name="灯片编号占位符 3"/>
          <p:cNvSpPr>
            <a:spLocks noGrp="1"/>
          </p:cNvSpPr>
          <p:nvPr>
            <p:ph type="sldNum" sz="quarter" idx="10"/>
          </p:nvPr>
        </p:nvSpPr>
        <p:spPr/>
        <p:txBody>
          <a:bodyPr/>
          <a:lstStyle/>
          <a:p>
            <a:fld id="{A11FC198-2D83-4DFC-8CDD-7D23AF44D411}" type="slidenum">
              <a:rPr lang="zh-CN" altLang="en-US" smtClean="0"/>
              <a:t>3</a:t>
            </a:fld>
            <a:endParaRPr lang="zh-CN" altLang="en-US" dirty="0"/>
          </a:p>
        </p:txBody>
      </p:sp>
    </p:spTree>
    <p:extLst>
      <p:ext uri="{BB962C8B-B14F-4D97-AF65-F5344CB8AC3E}">
        <p14:creationId xmlns:p14="http://schemas.microsoft.com/office/powerpoint/2010/main" val="34212031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r>
              <a:rPr lang="zh-CN" altLang="en-US" dirty="0"/>
              <a:t>本人男，生于</a:t>
            </a:r>
            <a:r>
              <a:rPr lang="en-US" altLang="zh-CN" dirty="0"/>
              <a:t>2000</a:t>
            </a:r>
            <a:r>
              <a:rPr lang="zh-CN" altLang="en-US" dirty="0"/>
              <a:t>年</a:t>
            </a:r>
            <a:r>
              <a:rPr lang="en-US" altLang="zh-CN" dirty="0"/>
              <a:t>7</a:t>
            </a:r>
            <a:r>
              <a:rPr lang="zh-CN" altLang="en-US" dirty="0"/>
              <a:t>月，本科就读于杭州电子科技大学通信工程学院，专业为通信工程国家一流专业，硕士就读于哈尔滨工业大学电信学院通信系，预计</a:t>
            </a:r>
            <a:r>
              <a:rPr lang="en-US" altLang="zh-CN" dirty="0"/>
              <a:t>2025</a:t>
            </a:r>
            <a:r>
              <a:rPr lang="zh-CN" altLang="en-US" dirty="0"/>
              <a:t>年</a:t>
            </a:r>
            <a:r>
              <a:rPr lang="en-US" altLang="zh-CN" dirty="0"/>
              <a:t>6</a:t>
            </a:r>
            <a:r>
              <a:rPr lang="zh-CN" altLang="en-US" dirty="0"/>
              <a:t>月毕业。</a:t>
            </a:r>
          </a:p>
        </p:txBody>
      </p:sp>
      <p:sp>
        <p:nvSpPr>
          <p:cNvPr id="4" name="日期占位符 3"/>
          <p:cNvSpPr>
            <a:spLocks noGrp="1"/>
          </p:cNvSpPr>
          <p:nvPr>
            <p:ph type="dt" idx="10"/>
          </p:nvPr>
        </p:nvSpPr>
        <p:spPr/>
        <p:txBody>
          <a:bodyPr/>
          <a:lstStyle/>
          <a:p>
            <a:fld id="{B859D290-D985-411D-9682-F67D75E8F91D}" type="datetime1">
              <a:rPr lang="zh-CN" altLang="en-US" smtClean="0"/>
              <a:t>2024/9/9</a:t>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t>4</a:t>
            </a:fld>
            <a:endParaRPr lang="zh-CN" altLang="en-US" sz="120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r>
              <a:rPr lang="zh-CN" altLang="en-US" dirty="0"/>
              <a:t>在本科期间，我认真学习，综合排名前</a:t>
            </a:r>
            <a:r>
              <a:rPr lang="en-US" altLang="zh-CN" dirty="0"/>
              <a:t>11%</a:t>
            </a:r>
            <a:r>
              <a:rPr lang="zh-CN" altLang="en-US" dirty="0"/>
              <a:t>，其中多门专业课程如计组，计网等课程取得优异成绩。积极参与学科竞赛和学生活动，获得多项竞赛成果和表彰，并获得校级优秀毕业生奖励。在硕士期间，我还积极投入科研，以第一作者发表哈工大电信学院</a:t>
            </a:r>
            <a:r>
              <a:rPr lang="en-US" altLang="zh-CN" dirty="0"/>
              <a:t>A</a:t>
            </a:r>
            <a:r>
              <a:rPr lang="zh-CN" altLang="en-US" dirty="0"/>
              <a:t>类会议一篇，以第二作者身份发表哈工大电信学院顶级会议一篇。申请国家发明专利两项。</a:t>
            </a:r>
          </a:p>
        </p:txBody>
      </p:sp>
      <p:sp>
        <p:nvSpPr>
          <p:cNvPr id="4" name="日期占位符 3"/>
          <p:cNvSpPr>
            <a:spLocks noGrp="1"/>
          </p:cNvSpPr>
          <p:nvPr>
            <p:ph type="dt" idx="10"/>
          </p:nvPr>
        </p:nvSpPr>
        <p:spPr/>
        <p:txBody>
          <a:bodyPr/>
          <a:lstStyle/>
          <a:p>
            <a:fld id="{B859D290-D985-411D-9682-F67D75E8F91D}" type="datetime1">
              <a:rPr lang="zh-CN" altLang="en-US" smtClean="0"/>
              <a:t>2024/9/9</a:t>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t>5</a:t>
            </a:fld>
            <a:endParaRPr lang="zh-CN" altLang="en-US" sz="120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在硕士期间，我共参与三个科研项目，其中硕士课题来源于国家重点研发计划，课题为：</a:t>
            </a:r>
            <a:r>
              <a:rPr lang="en-US" altLang="zh-CN" dirty="0"/>
              <a:t>《</a:t>
            </a:r>
            <a:r>
              <a:rPr lang="zh-CN" altLang="en-US" dirty="0"/>
              <a:t>基于语义通信的室内视觉定位</a:t>
            </a:r>
            <a:r>
              <a:rPr lang="en-US" altLang="zh-CN" dirty="0"/>
              <a:t>》</a:t>
            </a:r>
            <a:r>
              <a:rPr lang="zh-CN" altLang="en-US" dirty="0"/>
              <a:t>。在研一参与黑龙江省重点研发计划，</a:t>
            </a:r>
            <a:r>
              <a:rPr lang="zh-CN" altLang="en-US" sz="1200" dirty="0">
                <a:solidFill>
                  <a:srgbClr val="474747"/>
                </a:solidFill>
                <a:latin typeface="微软雅黑" panose="020B0503020204020204" pitchFamily="34" charset="-122"/>
                <a:ea typeface="微软雅黑" panose="020B0503020204020204" pitchFamily="34" charset="-122"/>
              </a:rPr>
              <a:t>负责开发室外光纤步态振动信号的识别与分类算法和用户的实时定位算法</a:t>
            </a:r>
            <a:r>
              <a:rPr lang="zh-CN" altLang="en-US" dirty="0"/>
              <a:t>。上述两项项目分别完成科研转化。参与国家自然科学基金（面上）项目，</a:t>
            </a:r>
            <a:r>
              <a:rPr lang="zh-CN" altLang="en-US" sz="1200" dirty="0">
                <a:solidFill>
                  <a:srgbClr val="474747"/>
                </a:solidFill>
                <a:latin typeface="微软雅黑" panose="020B0503020204020204" pitchFamily="34" charset="-122"/>
                <a:ea typeface="微软雅黑" panose="020B0503020204020204" pitchFamily="34" charset="-122"/>
              </a:rPr>
              <a:t>负责开发无人机目标搜索算法并部署到机载开发板平台，同时负责无人机的硬件平台开发与部署</a:t>
            </a:r>
            <a:endParaRPr lang="en-US" altLang="zh-CN" sz="1200" dirty="0">
              <a:solidFill>
                <a:srgbClr val="474747"/>
              </a:solidFill>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日期占位符 3"/>
          <p:cNvSpPr>
            <a:spLocks noGrp="1"/>
          </p:cNvSpPr>
          <p:nvPr>
            <p:ph type="dt" idx="10"/>
          </p:nvPr>
        </p:nvSpPr>
        <p:spPr/>
        <p:txBody>
          <a:bodyPr/>
          <a:lstStyle/>
          <a:p>
            <a:fld id="{B859D290-D985-411D-9682-F67D75E8F91D}" type="datetime1">
              <a:rPr lang="zh-CN" altLang="en-US" smtClean="0"/>
              <a:t>2024/9/9</a:t>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t>6</a:t>
            </a:fld>
            <a:endParaRPr lang="zh-CN" altLang="en-US" sz="1200"/>
          </a:p>
        </p:txBody>
      </p:sp>
    </p:spTree>
    <p:extLst>
      <p:ext uri="{BB962C8B-B14F-4D97-AF65-F5344CB8AC3E}">
        <p14:creationId xmlns:p14="http://schemas.microsoft.com/office/powerpoint/2010/main" val="40784382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第二部分是我的工作介绍</a:t>
            </a:r>
          </a:p>
        </p:txBody>
      </p:sp>
      <p:sp>
        <p:nvSpPr>
          <p:cNvPr id="4" name="灯片编号占位符 3"/>
          <p:cNvSpPr>
            <a:spLocks noGrp="1"/>
          </p:cNvSpPr>
          <p:nvPr>
            <p:ph type="sldNum" sz="quarter" idx="10"/>
          </p:nvPr>
        </p:nvSpPr>
        <p:spPr/>
        <p:txBody>
          <a:bodyPr/>
          <a:lstStyle/>
          <a:p>
            <a:fld id="{A11FC198-2D83-4DFC-8CDD-7D23AF44D411}" type="slidenum">
              <a:rPr lang="zh-CN" altLang="en-US" smtClean="0"/>
              <a:t>7</a:t>
            </a:fld>
            <a:endParaRPr lang="zh-CN" altLang="en-US" dirty="0"/>
          </a:p>
        </p:txBody>
      </p:sp>
    </p:spTree>
    <p:extLst>
      <p:ext uri="{BB962C8B-B14F-4D97-AF65-F5344CB8AC3E}">
        <p14:creationId xmlns:p14="http://schemas.microsoft.com/office/powerpoint/2010/main" val="13064659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zh-CN" altLang="en-US" sz="1800" dirty="0">
                <a:solidFill>
                  <a:schemeClr val="tx1"/>
                </a:solidFill>
                <a:cs typeface="+mn-ea"/>
                <a:sym typeface="+mn-lt"/>
              </a:rPr>
              <a:t>硕士研究课题来源于国家重点研发计划</a:t>
            </a:r>
            <a:endParaRPr lang="en-US" altLang="zh-CN" sz="1800" dirty="0">
              <a:solidFill>
                <a:schemeClr val="tx1"/>
              </a:solidFill>
              <a:cs typeface="+mn-ea"/>
              <a:sym typeface="+mn-lt"/>
            </a:endParaRPr>
          </a:p>
          <a:p>
            <a:pPr marL="0" marR="0" lvl="0" indent="0" algn="l" defTabSz="685800" rtl="0" eaLnBrk="1" fontAlgn="auto" latinLnBrk="0" hangingPunct="1">
              <a:lnSpc>
                <a:spcPct val="100000"/>
              </a:lnSpc>
              <a:spcBef>
                <a:spcPts val="0"/>
              </a:spcBef>
              <a:spcAft>
                <a:spcPts val="0"/>
              </a:spcAft>
              <a:buClrTx/>
              <a:buSzTx/>
              <a:buFontTx/>
              <a:buNone/>
              <a:tabLst/>
              <a:defRPr/>
            </a:pPr>
            <a:endParaRPr lang="en-US" altLang="zh-CN" sz="1800" kern="1200" dirty="0">
              <a:solidFill>
                <a:schemeClr val="tx1"/>
              </a:solidFill>
              <a:effectLst/>
              <a:latin typeface="+mn-lt"/>
              <a:ea typeface="+mn-ea"/>
              <a:cs typeface="+mn-ea"/>
              <a:sym typeface="+mn-lt"/>
            </a:endParaRPr>
          </a:p>
          <a:p>
            <a:pPr marL="0" marR="0" lvl="0" indent="0" algn="l" defTabSz="685800" rtl="0" eaLnBrk="1" fontAlgn="auto" latinLnBrk="0" hangingPunct="1">
              <a:lnSpc>
                <a:spcPct val="100000"/>
              </a:lnSpc>
              <a:spcBef>
                <a:spcPts val="0"/>
              </a:spcBef>
              <a:spcAft>
                <a:spcPts val="0"/>
              </a:spcAft>
              <a:buClrTx/>
              <a:buSzTx/>
              <a:buFontTx/>
              <a:buNone/>
              <a:tabLst/>
              <a:defRPr/>
            </a:pPr>
            <a:r>
              <a:rPr lang="zh-CN" altLang="zh-CN" sz="1800" kern="100" dirty="0">
                <a:solidFill>
                  <a:srgbClr val="000000"/>
                </a:solidFill>
                <a:effectLst/>
                <a:latin typeface="Times New  Roman"/>
                <a:ea typeface="宋体" panose="02010600030101010101" pitchFamily="2" charset="-122"/>
                <a:cs typeface="Times New Roman" panose="02020603050405020304" pitchFamily="18" charset="0"/>
              </a:rPr>
              <a:t>在当前的智能体系统中，视觉信息已经成为最主要的信息输入来源之一，如何使用视觉信息确定当前设备的位置以及相对位姿，被越来越多的研究者所广泛关注。</a:t>
            </a:r>
            <a:endParaRPr lang="zh-CN" altLang="en-US" dirty="0"/>
          </a:p>
        </p:txBody>
      </p:sp>
      <p:sp>
        <p:nvSpPr>
          <p:cNvPr id="4" name="灯片编号占位符 3"/>
          <p:cNvSpPr>
            <a:spLocks noGrp="1"/>
          </p:cNvSpPr>
          <p:nvPr>
            <p:ph type="sldNum" sz="quarter" idx="10"/>
          </p:nvPr>
        </p:nvSpPr>
        <p:spPr/>
        <p:txBody>
          <a:bodyPr/>
          <a:lstStyle/>
          <a:p>
            <a:fld id="{7C8C9409-DB53-4385-842B-71105F4B9447}" type="slidenum">
              <a:rPr lang="zh-CN" altLang="en-US" smtClean="0"/>
              <a:t>8</a:t>
            </a:fld>
            <a:endParaRPr lang="zh-CN" altLang="en-US"/>
          </a:p>
        </p:txBody>
      </p:sp>
    </p:spTree>
    <p:extLst>
      <p:ext uri="{BB962C8B-B14F-4D97-AF65-F5344CB8AC3E}">
        <p14:creationId xmlns:p14="http://schemas.microsoft.com/office/powerpoint/2010/main" val="6669182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0" algn="just">
              <a:lnSpc>
                <a:spcPct val="125000"/>
              </a:lnSpc>
            </a:pPr>
            <a:r>
              <a:rPr lang="zh-CN" altLang="zh-CN" sz="1800" dirty="0">
                <a:solidFill>
                  <a:srgbClr val="000000"/>
                </a:solidFill>
                <a:effectLst/>
                <a:latin typeface="Times New  Roman"/>
                <a:ea typeface="宋体" panose="02010600030101010101" pitchFamily="2" charset="-122"/>
                <a:cs typeface="Times New Roman" panose="02020603050405020304" pitchFamily="18" charset="0"/>
              </a:rPr>
              <a:t>在实际应用中，</a:t>
            </a:r>
            <a:r>
              <a:rPr lang="zh-CN" altLang="en-US" sz="1800" dirty="0">
                <a:solidFill>
                  <a:srgbClr val="000000"/>
                </a:solidFill>
                <a:effectLst/>
                <a:latin typeface="Times New  Roman"/>
                <a:ea typeface="宋体" panose="02010600030101010101" pitchFamily="2" charset="-122"/>
                <a:cs typeface="Times New Roman" panose="02020603050405020304" pitchFamily="18" charset="0"/>
              </a:rPr>
              <a:t>基于视觉的室内定位系统首先需要用户将图像发送至服务器端，再在服务器端对用户的查询图像进行位姿求解。</a:t>
            </a:r>
            <a:endParaRPr lang="en-US" altLang="zh-CN" sz="1800" dirty="0">
              <a:solidFill>
                <a:srgbClr val="000000"/>
              </a:solidFill>
              <a:effectLst/>
              <a:latin typeface="Times New  Roman"/>
              <a:ea typeface="宋体" panose="02010600030101010101" pitchFamily="2" charset="-122"/>
              <a:cs typeface="Times New Roman" panose="02020603050405020304" pitchFamily="18" charset="0"/>
            </a:endParaRPr>
          </a:p>
          <a:p>
            <a:pPr indent="0" algn="just">
              <a:lnSpc>
                <a:spcPct val="125000"/>
              </a:lnSpc>
            </a:pPr>
            <a:endParaRPr lang="en-US" altLang="zh-CN" sz="1800" dirty="0">
              <a:solidFill>
                <a:srgbClr val="000000"/>
              </a:solidFill>
              <a:effectLst/>
              <a:latin typeface="Times New  Roman"/>
              <a:ea typeface="宋体" panose="02010600030101010101" pitchFamily="2" charset="-122"/>
              <a:cs typeface="Times New Roman" panose="02020603050405020304" pitchFamily="18" charset="0"/>
            </a:endParaRPr>
          </a:p>
          <a:p>
            <a:pPr indent="0" algn="just">
              <a:lnSpc>
                <a:spcPct val="125000"/>
              </a:lnSpc>
            </a:pPr>
            <a:r>
              <a:rPr lang="zh-CN" altLang="zh-CN" sz="1800" dirty="0">
                <a:solidFill>
                  <a:srgbClr val="000000"/>
                </a:solidFill>
                <a:effectLst/>
                <a:latin typeface="Times New  Roman"/>
                <a:ea typeface="宋体" panose="02010600030101010101" pitchFamily="2" charset="-122"/>
                <a:cs typeface="Times New Roman" panose="02020603050405020304" pitchFamily="18" charset="0"/>
              </a:rPr>
              <a:t>由于传统的图像压缩方法主要为去除图像中的高频部分</a:t>
            </a:r>
            <a:r>
              <a:rPr lang="zh-CN" altLang="en-US" sz="1800" dirty="0">
                <a:solidFill>
                  <a:srgbClr val="000000"/>
                </a:solidFill>
                <a:effectLst/>
                <a:latin typeface="Times New  Roman"/>
                <a:ea typeface="宋体" panose="02010600030101010101" pitchFamily="2" charset="-122"/>
                <a:cs typeface="Times New Roman" panose="02020603050405020304" pitchFamily="18" charset="0"/>
              </a:rPr>
              <a:t>进行压缩</a:t>
            </a:r>
            <a:r>
              <a:rPr lang="zh-CN" altLang="zh-CN" sz="1800" dirty="0">
                <a:solidFill>
                  <a:srgbClr val="000000"/>
                </a:solidFill>
                <a:effectLst/>
                <a:latin typeface="Times New  Roman"/>
                <a:ea typeface="宋体" panose="02010600030101010101" pitchFamily="2" charset="-122"/>
                <a:cs typeface="Times New Roman" panose="02020603050405020304" pitchFamily="18" charset="0"/>
              </a:rPr>
              <a:t>，如果采用</a:t>
            </a:r>
            <a:r>
              <a:rPr lang="en-US" altLang="zh-CN" sz="1800" dirty="0">
                <a:solidFill>
                  <a:srgbClr val="000000"/>
                </a:solidFill>
                <a:effectLst/>
                <a:latin typeface="Times New  Roman"/>
                <a:ea typeface="宋体" panose="02010600030101010101" pitchFamily="2" charset="-122"/>
                <a:cs typeface="Times New Roman" panose="02020603050405020304" pitchFamily="18" charset="0"/>
              </a:rPr>
              <a:t>JPEG,BPG</a:t>
            </a:r>
            <a:r>
              <a:rPr lang="zh-CN" altLang="zh-CN" sz="1800" dirty="0">
                <a:solidFill>
                  <a:srgbClr val="000000"/>
                </a:solidFill>
                <a:effectLst/>
                <a:latin typeface="Times New  Roman"/>
                <a:ea typeface="宋体" panose="02010600030101010101" pitchFamily="2" charset="-122"/>
                <a:cs typeface="Times New Roman" panose="02020603050405020304" pitchFamily="18" charset="0"/>
              </a:rPr>
              <a:t>等传统的图像压缩方式</a:t>
            </a:r>
            <a:r>
              <a:rPr lang="zh-CN" altLang="en-US" sz="1800" dirty="0">
                <a:solidFill>
                  <a:srgbClr val="000000"/>
                </a:solidFill>
                <a:effectLst/>
                <a:latin typeface="Times New  Roman"/>
                <a:ea typeface="宋体" panose="02010600030101010101" pitchFamily="2" charset="-122"/>
                <a:cs typeface="Times New Roman" panose="02020603050405020304" pitchFamily="18" charset="0"/>
              </a:rPr>
              <a:t>，</a:t>
            </a:r>
            <a:r>
              <a:rPr lang="zh-CN" altLang="zh-CN" sz="1800" dirty="0">
                <a:solidFill>
                  <a:srgbClr val="000000"/>
                </a:solidFill>
                <a:effectLst/>
                <a:latin typeface="Times New  Roman"/>
                <a:ea typeface="宋体" panose="02010600030101010101" pitchFamily="2" charset="-122"/>
                <a:cs typeface="Times New Roman" panose="02020603050405020304" pitchFamily="18" charset="0"/>
              </a:rPr>
              <a:t>往往会导致图像细节丢失，从而导致图像检索和匹配的效果出现</a:t>
            </a:r>
            <a:r>
              <a:rPr lang="zh-CN" altLang="en-US" sz="1800" dirty="0">
                <a:solidFill>
                  <a:srgbClr val="000000"/>
                </a:solidFill>
                <a:effectLst/>
                <a:latin typeface="Times New  Roman"/>
                <a:ea typeface="宋体" panose="02010600030101010101" pitchFamily="2" charset="-122"/>
                <a:cs typeface="Times New Roman" panose="02020603050405020304" pitchFamily="18" charset="0"/>
              </a:rPr>
              <a:t>下降</a:t>
            </a:r>
            <a:r>
              <a:rPr lang="zh-CN" altLang="zh-CN" sz="1800" dirty="0">
                <a:solidFill>
                  <a:srgbClr val="000000"/>
                </a:solidFill>
                <a:effectLst/>
                <a:latin typeface="Times New  Roman"/>
                <a:ea typeface="宋体" panose="02010600030101010101" pitchFamily="2" charset="-122"/>
                <a:cs typeface="Times New Roman" panose="02020603050405020304" pitchFamily="18" charset="0"/>
              </a:rPr>
              <a:t>；</a:t>
            </a:r>
            <a:endParaRPr lang="en-US" altLang="zh-CN" sz="1800" dirty="0">
              <a:solidFill>
                <a:srgbClr val="000000"/>
              </a:solidFill>
              <a:effectLst/>
              <a:latin typeface="Times New  Roman"/>
              <a:ea typeface="宋体" panose="02010600030101010101" pitchFamily="2" charset="-122"/>
              <a:cs typeface="Times New Roman" panose="02020603050405020304" pitchFamily="18" charset="0"/>
            </a:endParaRPr>
          </a:p>
          <a:p>
            <a:pPr indent="0" algn="just">
              <a:lnSpc>
                <a:spcPct val="125000"/>
              </a:lnSpc>
            </a:pPr>
            <a:endParaRPr lang="en-US" altLang="zh-CN" sz="1800" dirty="0">
              <a:solidFill>
                <a:srgbClr val="000000"/>
              </a:solidFill>
              <a:effectLst/>
              <a:latin typeface="Times New  Roman"/>
              <a:ea typeface="宋体" panose="02010600030101010101" pitchFamily="2" charset="-122"/>
              <a:cs typeface="Times New Roman" panose="02020603050405020304" pitchFamily="18" charset="0"/>
            </a:endParaRPr>
          </a:p>
          <a:p>
            <a:pPr indent="0" algn="just">
              <a:lnSpc>
                <a:spcPct val="125000"/>
              </a:lnSpc>
            </a:pPr>
            <a:r>
              <a:rPr lang="zh-CN" altLang="zh-CN" sz="1800" dirty="0">
                <a:solidFill>
                  <a:srgbClr val="000000"/>
                </a:solidFill>
                <a:effectLst/>
                <a:latin typeface="Times New  Roman"/>
                <a:ea typeface="宋体" panose="02010600030101010101" pitchFamily="2" charset="-122"/>
                <a:cs typeface="Times New Roman" panose="02020603050405020304" pitchFamily="18" charset="0"/>
              </a:rPr>
              <a:t>同时，由于室内场景的部分场景中存在缺少纹理的</a:t>
            </a:r>
            <a:r>
              <a:rPr lang="zh-CN" altLang="en-US" sz="1800" dirty="0">
                <a:solidFill>
                  <a:srgbClr val="000000"/>
                </a:solidFill>
                <a:effectLst/>
                <a:latin typeface="Times New  Roman"/>
                <a:ea typeface="宋体" panose="02010600030101010101" pitchFamily="2" charset="-122"/>
                <a:cs typeface="Times New Roman" panose="02020603050405020304" pitchFamily="18" charset="0"/>
              </a:rPr>
              <a:t>图像区域</a:t>
            </a:r>
            <a:r>
              <a:rPr lang="zh-CN" altLang="zh-CN" sz="1800" dirty="0">
                <a:solidFill>
                  <a:srgbClr val="000000"/>
                </a:solidFill>
                <a:effectLst/>
                <a:latin typeface="Times New  Roman"/>
                <a:ea typeface="宋体" panose="02010600030101010101" pitchFamily="2" charset="-122"/>
                <a:cs typeface="Times New Roman" panose="02020603050405020304" pitchFamily="18" charset="0"/>
              </a:rPr>
              <a:t>，这种方法对基于</a:t>
            </a:r>
            <a:r>
              <a:rPr lang="zh-CN" altLang="en-US" sz="1800" dirty="0">
                <a:solidFill>
                  <a:srgbClr val="000000"/>
                </a:solidFill>
                <a:effectLst/>
                <a:latin typeface="Times New  Roman"/>
                <a:ea typeface="宋体" panose="02010600030101010101" pitchFamily="2" charset="-122"/>
                <a:cs typeface="Times New Roman" panose="02020603050405020304" pitchFamily="18" charset="0"/>
              </a:rPr>
              <a:t>稀疏</a:t>
            </a:r>
            <a:r>
              <a:rPr lang="zh-CN" altLang="zh-CN" sz="1800" dirty="0">
                <a:solidFill>
                  <a:srgbClr val="000000"/>
                </a:solidFill>
                <a:effectLst/>
                <a:latin typeface="Times New  Roman"/>
                <a:ea typeface="宋体" panose="02010600030101010101" pitchFamily="2" charset="-122"/>
                <a:cs typeface="Times New Roman" panose="02020603050405020304" pitchFamily="18" charset="0"/>
              </a:rPr>
              <a:t>特征点的图像匹配方法存在一定限制，往往会导致图像匹配性能的急剧恶化。</a:t>
            </a:r>
            <a:endParaRPr lang="zh-CN" altLang="zh-CN" sz="18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4" name="灯片编号占位符 3"/>
          <p:cNvSpPr>
            <a:spLocks noGrp="1"/>
          </p:cNvSpPr>
          <p:nvPr>
            <p:ph type="sldNum" sz="quarter" idx="10"/>
          </p:nvPr>
        </p:nvSpPr>
        <p:spPr/>
        <p:txBody>
          <a:bodyPr/>
          <a:lstStyle/>
          <a:p>
            <a:fld id="{7C8C9409-DB53-4385-842B-71105F4B9447}" type="slidenum">
              <a:rPr lang="zh-CN" altLang="en-US" smtClean="0"/>
              <a:t>9</a:t>
            </a:fld>
            <a:endParaRPr lang="zh-CN" altLang="en-US"/>
          </a:p>
        </p:txBody>
      </p:sp>
    </p:spTree>
    <p:extLst>
      <p:ext uri="{BB962C8B-B14F-4D97-AF65-F5344CB8AC3E}">
        <p14:creationId xmlns:p14="http://schemas.microsoft.com/office/powerpoint/2010/main" val="31641571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7819"/>
            <a:ext cx="7772400" cy="1102519"/>
          </a:xfrm>
        </p:spPr>
        <p:txBody>
          <a:bodyPr/>
          <a:lstStyle/>
          <a:p>
            <a:r>
              <a:rPr lang="zh-CN" altLang="en-US"/>
              <a:t>单击此处编辑母版标题样式</a:t>
            </a:r>
          </a:p>
        </p:txBody>
      </p:sp>
      <p:sp>
        <p:nvSpPr>
          <p:cNvPr id="3" name="副标题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1BEBC7A-FD02-486B-81B5-A845787C689C}"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1BEBC7A-FD02-486B-81B5-A845787C689C}"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154781"/>
            <a:ext cx="2057400" cy="329088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154781"/>
            <a:ext cx="6019800" cy="329088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1BEBC7A-FD02-486B-81B5-A845787C689C}"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cxnSp>
        <p:nvCxnSpPr>
          <p:cNvPr id="3" name="直接连接符 2"/>
          <p:cNvCxnSpPr/>
          <p:nvPr userDrawn="1"/>
        </p:nvCxnSpPr>
        <p:spPr>
          <a:xfrm>
            <a:off x="515257" y="624114"/>
            <a:ext cx="3192647" cy="5237"/>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userDrawn="1"/>
        </p:nvCxnSpPr>
        <p:spPr>
          <a:xfrm>
            <a:off x="5436096" y="629351"/>
            <a:ext cx="3264655"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标题幻灯片">
    <p:spTree>
      <p:nvGrpSpPr>
        <p:cNvPr id="1" name=""/>
        <p:cNvGrpSpPr/>
        <p:nvPr/>
      </p:nvGrpSpPr>
      <p:grpSpPr>
        <a:xfrm>
          <a:off x="0" y="0"/>
          <a:ext cx="0" cy="0"/>
          <a:chOff x="0" y="0"/>
          <a:chExt cx="0" cy="0"/>
        </a:xfrm>
      </p:grpSpPr>
      <p:sp>
        <p:nvSpPr>
          <p:cNvPr id="7" name="矩形 6"/>
          <p:cNvSpPr/>
          <p:nvPr userDrawn="1"/>
        </p:nvSpPr>
        <p:spPr>
          <a:xfrm>
            <a:off x="0" y="1"/>
            <a:ext cx="9144000" cy="699542"/>
          </a:xfrm>
          <a:prstGeom prst="rect">
            <a:avLst/>
          </a:prstGeom>
          <a:solidFill>
            <a:srgbClr val="568D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79513" y="-20538"/>
            <a:ext cx="1704311" cy="720080"/>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740"/>
            <a:ext cx="8229600" cy="857250"/>
          </a:xfrm>
          <a:prstGeom prst="rect">
            <a:avLst/>
          </a:prstGeom>
        </p:spPr>
        <p:txBody>
          <a:bodyPr/>
          <a:lstStyle/>
          <a:p>
            <a:r>
              <a:rPr lang="zh-CN" altLang="en-US"/>
              <a:t>单击此处编辑母版标题样式</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4_标题和内容">
    <p:spTree>
      <p:nvGrpSpPr>
        <p:cNvPr id="1" name=""/>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5_标题和内容">
    <p:spTree>
      <p:nvGrpSpPr>
        <p:cNvPr id="1" name=""/>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6_标题和内容">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1BEBC7A-FD02-486B-81B5-A845787C689C}" type="slidenum">
              <a:rPr lang="zh-CN" altLang="en-US" smtClean="0"/>
              <a:t>‹#›</a:t>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7_标题和内容">
    <p:spTree>
      <p:nvGrpSpPr>
        <p:cNvPr id="1" name=""/>
        <p:cNvGrpSpPr/>
        <p:nvPr/>
      </p:nvGrpSpPr>
      <p:grpSpPr>
        <a:xfrm>
          <a:off x="0" y="0"/>
          <a:ext cx="0" cy="0"/>
          <a:chOff x="0" y="0"/>
          <a:chExt cx="0" cy="0"/>
        </a:xfrm>
      </p:grpSpPr>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title">
  <p:cSld name="1_标题幻灯片">
    <p:bg>
      <p:bgPr>
        <a:pattFill prst="ltUpDiag">
          <a:fgClr>
            <a:schemeClr val="accent6">
              <a:lumMod val="85000"/>
            </a:schemeClr>
          </a:fgClr>
          <a:bgClr>
            <a:schemeClr val="bg1"/>
          </a:bgClr>
        </a:pattFill>
        <a:effectLst/>
      </p:bgPr>
    </p:bg>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5176"/>
            <a:ext cx="7772400" cy="1021556"/>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1BEBC7A-FD02-486B-81B5-A845787C689C}"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1BEBC7A-FD02-486B-81B5-A845787C689C}"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8"/>
            <a:ext cx="8229600" cy="85725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E1BEBC7A-FD02-486B-81B5-A845787C689C}"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1BEBC7A-FD02-486B-81B5-A845787C689C}"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E1BEBC7A-FD02-486B-81B5-A845787C689C}"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04787"/>
            <a:ext cx="3008313" cy="871538"/>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1BEBC7A-FD02-486B-81B5-A845787C689C}"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0"/>
            <a:ext cx="5486400" cy="425054"/>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1BEBC7A-FD02-486B-81B5-A845787C689C}"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1.jpe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23" cstate="print">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8"/>
            <a:ext cx="8229600" cy="85725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CN" altLang="en-US"/>
          </a:p>
        </p:txBody>
      </p:sp>
      <p:sp>
        <p:nvSpPr>
          <p:cNvPr id="5" name="页脚占位符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E1BEBC7A-FD02-486B-81B5-A845787C689C}"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1.xml"/><Relationship Id="rId6" Type="http://schemas.openxmlformats.org/officeDocument/2006/relationships/image" Target="../media/image4.png"/><Relationship Id="rId5" Type="http://schemas.microsoft.com/office/2007/relationships/hdphoto" Target="../media/hdphoto1.wdp"/><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notesSlide" Target="../notesSlides/notesSlide10.xml"/><Relationship Id="rId7" Type="http://schemas.openxmlformats.org/officeDocument/2006/relationships/image" Target="../media/image26.png"/><Relationship Id="rId2" Type="http://schemas.openxmlformats.org/officeDocument/2006/relationships/slideLayout" Target="../slideLayouts/slideLayout7.xml"/><Relationship Id="rId1" Type="http://schemas.openxmlformats.org/officeDocument/2006/relationships/tags" Target="../tags/tag4.xml"/><Relationship Id="rId6" Type="http://schemas.openxmlformats.org/officeDocument/2006/relationships/image" Target="../media/image25.emf"/><Relationship Id="rId5" Type="http://schemas.openxmlformats.org/officeDocument/2006/relationships/package" Target="../embeddings/Microsoft_Visio_Drawing1.vsdx"/><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10.png"/><Relationship Id="rId2" Type="http://schemas.openxmlformats.org/officeDocument/2006/relationships/tags" Target="../tags/tag6.xml"/><Relationship Id="rId1" Type="http://schemas.openxmlformats.org/officeDocument/2006/relationships/tags" Target="../tags/tag5.xml"/><Relationship Id="rId6" Type="http://schemas.openxmlformats.org/officeDocument/2006/relationships/image" Target="../media/image11.emf"/><Relationship Id="rId5" Type="http://schemas.openxmlformats.org/officeDocument/2006/relationships/package" Target="../embeddings/Microsoft_Visio_Drawing2.vsdx"/><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package" Target="../embeddings/Microsoft_Visio_Drawing3.vsdx"/><Relationship Id="rId7"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28.emf"/><Relationship Id="rId5" Type="http://schemas.openxmlformats.org/officeDocument/2006/relationships/package" Target="../embeddings/Microsoft_Visio_Drawing4.vsdx"/><Relationship Id="rId4" Type="http://schemas.openxmlformats.org/officeDocument/2006/relationships/image" Target="../media/image27.emf"/></Relationships>
</file>

<file path=ppt/slides/_rels/slide13.xml.rels><?xml version="1.0" encoding="UTF-8" standalone="yes"?>
<Relationships xmlns="http://schemas.openxmlformats.org/package/2006/relationships"><Relationship Id="rId3" Type="http://schemas.openxmlformats.org/officeDocument/2006/relationships/package" Target="../embeddings/Microsoft_Visio_Drawing5.vsdx"/><Relationship Id="rId7"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30.emf"/><Relationship Id="rId5" Type="http://schemas.openxmlformats.org/officeDocument/2006/relationships/package" Target="../embeddings/Microsoft_Visio_Drawing6.vsdx"/><Relationship Id="rId4" Type="http://schemas.openxmlformats.org/officeDocument/2006/relationships/image" Target="../media/image29.emf"/></Relationships>
</file>

<file path=ppt/slides/_rels/slide14.xml.rels><?xml version="1.0" encoding="UTF-8" standalone="yes"?>
<Relationships xmlns="http://schemas.openxmlformats.org/package/2006/relationships"><Relationship Id="rId3" Type="http://schemas.openxmlformats.org/officeDocument/2006/relationships/image" Target="../media/image31.jpeg"/><Relationship Id="rId7"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34.jpeg"/><Relationship Id="rId5" Type="http://schemas.openxmlformats.org/officeDocument/2006/relationships/image" Target="../media/image33.jpeg"/><Relationship Id="rId4" Type="http://schemas.openxmlformats.org/officeDocument/2006/relationships/image" Target="../media/image32.jpeg"/></Relationships>
</file>

<file path=ppt/slides/_rels/slide1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37.jpg"/><Relationship Id="rId4" Type="http://schemas.openxmlformats.org/officeDocument/2006/relationships/image" Target="../media/image36.png"/></Relationships>
</file>

<file path=ppt/slides/_rels/slide1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40.png"/><Relationship Id="rId4" Type="http://schemas.openxmlformats.org/officeDocument/2006/relationships/image" Target="../media/image39.png"/></Relationships>
</file>

<file path=ppt/slides/_rels/slide1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43.png"/><Relationship Id="rId4" Type="http://schemas.openxmlformats.org/officeDocument/2006/relationships/image" Target="../media/image42.png"/></Relationships>
</file>

<file path=ppt/slides/_rels/slide18.xml.rels><?xml version="1.0" encoding="UTF-8" standalone="yes"?>
<Relationships xmlns="http://schemas.openxmlformats.org/package/2006/relationships"><Relationship Id="rId3" Type="http://schemas.openxmlformats.org/officeDocument/2006/relationships/package" Target="../embeddings/Microsoft_Visio_Drawing7.vsdx"/><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45.png"/><Relationship Id="rId4" Type="http://schemas.openxmlformats.org/officeDocument/2006/relationships/image" Target="../media/image44.emf"/></Relationships>
</file>

<file path=ppt/slides/_rels/slide19.xml.rels><?xml version="1.0" encoding="UTF-8" standalone="yes"?>
<Relationships xmlns="http://schemas.openxmlformats.org/package/2006/relationships"><Relationship Id="rId8" Type="http://schemas.openxmlformats.org/officeDocument/2006/relationships/oleObject" Target="../embeddings/oleObject3.bin"/><Relationship Id="rId3" Type="http://schemas.openxmlformats.org/officeDocument/2006/relationships/image" Target="../media/image46.png"/><Relationship Id="rId7" Type="http://schemas.openxmlformats.org/officeDocument/2006/relationships/image" Target="../media/image48.wmf"/><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oleObject" Target="../embeddings/oleObject2.bin"/><Relationship Id="rId5" Type="http://schemas.openxmlformats.org/officeDocument/2006/relationships/image" Target="../media/image47.wmf"/><Relationship Id="rId10" Type="http://schemas.openxmlformats.org/officeDocument/2006/relationships/image" Target="../media/image10.png"/><Relationship Id="rId4" Type="http://schemas.openxmlformats.org/officeDocument/2006/relationships/oleObject" Target="../embeddings/oleObject1.bin"/><Relationship Id="rId9" Type="http://schemas.openxmlformats.org/officeDocument/2006/relationships/image" Target="../media/image49.wmf"/></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0.xml"/><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16.xml"/><Relationship Id="rId5" Type="http://schemas.openxmlformats.org/officeDocument/2006/relationships/image" Target="../media/image10.png"/><Relationship Id="rId4" Type="http://schemas.openxmlformats.org/officeDocument/2006/relationships/image" Target="../media/image52.png"/></Relationships>
</file>

<file path=ppt/slides/_rels/slide2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10.png"/><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1.xml"/><Relationship Id="rId1" Type="http://schemas.openxmlformats.org/officeDocument/2006/relationships/slideLayout" Target="../slideLayouts/slideLayout16.xml"/><Relationship Id="rId5" Type="http://schemas.openxmlformats.org/officeDocument/2006/relationships/image" Target="../media/image10.png"/><Relationship Id="rId4" Type="http://schemas.openxmlformats.org/officeDocument/2006/relationships/image" Target="../media/image55.png"/></Relationships>
</file>

<file path=ppt/slides/_rels/slide2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10.png"/><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10.png"/><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10.png"/><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10.png"/><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60.png"/><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10.png"/><Relationship Id="rId1" Type="http://schemas.openxmlformats.org/officeDocument/2006/relationships/slideLayout" Target="../slideLayouts/slideLayout16.xml"/><Relationship Id="rId4" Type="http://schemas.openxmlformats.org/officeDocument/2006/relationships/image" Target="../media/image62.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6.xml"/></Relationships>
</file>

<file path=ppt/slides/_rels/slide3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10.png"/><Relationship Id="rId1" Type="http://schemas.openxmlformats.org/officeDocument/2006/relationships/slideLayout" Target="../slideLayouts/slideLayout16.xml"/><Relationship Id="rId4" Type="http://schemas.openxmlformats.org/officeDocument/2006/relationships/image" Target="../media/image64.png"/></Relationships>
</file>

<file path=ppt/slides/_rels/slide3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10.png"/><Relationship Id="rId1" Type="http://schemas.openxmlformats.org/officeDocument/2006/relationships/slideLayout" Target="../slideLayouts/slideLayout16.xml"/><Relationship Id="rId4" Type="http://schemas.openxmlformats.org/officeDocument/2006/relationships/image" Target="../media/image66.png"/></Relationships>
</file>

<file path=ppt/slides/_rels/slide3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10.png"/><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10.png"/><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10.png"/><Relationship Id="rId1" Type="http://schemas.openxmlformats.org/officeDocument/2006/relationships/slideLayout" Target="../slideLayouts/slideLayout16.xml"/></Relationships>
</file>

<file path=ppt/slides/_rels/slide3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10.png"/><Relationship Id="rId1" Type="http://schemas.openxmlformats.org/officeDocument/2006/relationships/slideLayout" Target="../slideLayouts/slideLayout16.xml"/></Relationships>
</file>

<file path=ppt/slides/_rels/slide36.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22.xml"/><Relationship Id="rId1" Type="http://schemas.openxmlformats.org/officeDocument/2006/relationships/slideLayout" Target="../slideLayouts/slideLayout21.xml"/><Relationship Id="rId6" Type="http://schemas.openxmlformats.org/officeDocument/2006/relationships/image" Target="../media/image4.png"/><Relationship Id="rId5" Type="http://schemas.microsoft.com/office/2007/relationships/hdphoto" Target="../media/hdphoto1.wdp"/><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jpeg"/><Relationship Id="rId4" Type="http://schemas.openxmlformats.org/officeDocument/2006/relationships/image" Target="../media/image8.jpeg"/></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8" Type="http://schemas.openxmlformats.org/officeDocument/2006/relationships/image" Target="../media/image13.emf"/><Relationship Id="rId3" Type="http://schemas.openxmlformats.org/officeDocument/2006/relationships/image" Target="../media/image7.jpeg"/><Relationship Id="rId7"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1.emf"/><Relationship Id="rId11" Type="http://schemas.openxmlformats.org/officeDocument/2006/relationships/image" Target="../media/image16.png"/><Relationship Id="rId5" Type="http://schemas.openxmlformats.org/officeDocument/2006/relationships/package" Target="../embeddings/Microsoft_Visio_Drawing.vsdx"/><Relationship Id="rId10" Type="http://schemas.openxmlformats.org/officeDocument/2006/relationships/image" Target="../media/image15.jpeg"/><Relationship Id="rId4" Type="http://schemas.openxmlformats.org/officeDocument/2006/relationships/image" Target="../media/image10.png"/><Relationship Id="rId9" Type="http://schemas.openxmlformats.org/officeDocument/2006/relationships/image" Target="../media/image14.jpe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8" Type="http://schemas.openxmlformats.org/officeDocument/2006/relationships/image" Target="../media/image21.jpeg"/><Relationship Id="rId3" Type="http://schemas.openxmlformats.org/officeDocument/2006/relationships/notesSlide" Target="../notesSlides/notesSlide8.xml"/><Relationship Id="rId7" Type="http://schemas.openxmlformats.org/officeDocument/2006/relationships/image" Target="../media/image20.jpeg"/><Relationship Id="rId2" Type="http://schemas.openxmlformats.org/officeDocument/2006/relationships/slideLayout" Target="../slideLayouts/slideLayout7.xml"/><Relationship Id="rId1" Type="http://schemas.openxmlformats.org/officeDocument/2006/relationships/tags" Target="../tags/tag2.xml"/><Relationship Id="rId6" Type="http://schemas.openxmlformats.org/officeDocument/2006/relationships/image" Target="../media/image19.png"/><Relationship Id="rId5" Type="http://schemas.openxmlformats.org/officeDocument/2006/relationships/image" Target="../media/image18.jpeg"/><Relationship Id="rId10" Type="http://schemas.openxmlformats.org/officeDocument/2006/relationships/image" Target="../media/image10.png"/><Relationship Id="rId4" Type="http://schemas.openxmlformats.org/officeDocument/2006/relationships/image" Target="../media/image17.jpeg"/><Relationship Id="rId9" Type="http://schemas.openxmlformats.org/officeDocument/2006/relationships/image" Target="../media/image22.jpeg"/></Relationships>
</file>

<file path=ppt/slides/_rels/slide9.xml.rels><?xml version="1.0" encoding="UTF-8" standalone="yes"?>
<Relationships xmlns="http://schemas.openxmlformats.org/package/2006/relationships"><Relationship Id="rId8" Type="http://schemas.openxmlformats.org/officeDocument/2006/relationships/diagramQuickStyle" Target="../diagrams/quickStyle1.xml"/><Relationship Id="rId3" Type="http://schemas.openxmlformats.org/officeDocument/2006/relationships/notesSlide" Target="../notesSlides/notesSlide9.xml"/><Relationship Id="rId7" Type="http://schemas.openxmlformats.org/officeDocument/2006/relationships/diagramLayout" Target="../diagrams/layout1.xml"/><Relationship Id="rId2" Type="http://schemas.openxmlformats.org/officeDocument/2006/relationships/slideLayout" Target="../slideLayouts/slideLayout7.xml"/><Relationship Id="rId1" Type="http://schemas.openxmlformats.org/officeDocument/2006/relationships/tags" Target="../tags/tag3.xml"/><Relationship Id="rId6" Type="http://schemas.openxmlformats.org/officeDocument/2006/relationships/diagramData" Target="../diagrams/data1.xml"/><Relationship Id="rId11" Type="http://schemas.openxmlformats.org/officeDocument/2006/relationships/image" Target="../media/image10.png"/><Relationship Id="rId5" Type="http://schemas.openxmlformats.org/officeDocument/2006/relationships/image" Target="../media/image24.png"/><Relationship Id="rId10" Type="http://schemas.microsoft.com/office/2007/relationships/diagramDrawing" Target="../diagrams/drawing1.xml"/><Relationship Id="rId4" Type="http://schemas.openxmlformats.org/officeDocument/2006/relationships/image" Target="../media/image23.png"/><Relationship Id="rId9" Type="http://schemas.openxmlformats.org/officeDocument/2006/relationships/diagramColors" Target="../diagrams/colors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4" name="矩形 3"/>
          <p:cNvSpPr/>
          <p:nvPr/>
        </p:nvSpPr>
        <p:spPr>
          <a:xfrm>
            <a:off x="0" y="2571750"/>
            <a:ext cx="9144000" cy="1828235"/>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13" tIns="45706" rIns="91413" bIns="45706" rtlCol="0" anchor="ctr"/>
          <a:lstStyle/>
          <a:p>
            <a:pPr algn="ctr"/>
            <a:endParaRPr lang="zh-CN" altLang="en-US"/>
          </a:p>
        </p:txBody>
      </p:sp>
      <p:pic>
        <p:nvPicPr>
          <p:cNvPr id="103" name="Picture 2" descr="C:\Users\Administrator\Desktop\微立体创业计划\001.png"/>
          <p:cNvPicPr>
            <a:picLocks noChangeAspect="1" noChangeArrowheads="1"/>
          </p:cNvPicPr>
          <p:nvPr/>
        </p:nvPicPr>
        <p:blipFill>
          <a:blip r:embed="rId4" cstate="screen">
            <a:extLst>
              <a:ext uri="{BEBA8EAE-BF5A-486C-A8C5-ECC9F3942E4B}">
                <a14:imgProps xmlns:a14="http://schemas.microsoft.com/office/drawing/2010/main">
                  <a14:imgLayer r:embed="rId5">
                    <a14:imgEffect>
                      <a14:brightnessContrast bright="-3000"/>
                    </a14:imgEffect>
                  </a14:imgLayer>
                </a14:imgProps>
              </a:ext>
              <a:ext uri="{28A0092B-C50C-407E-A947-70E740481C1C}">
                <a14:useLocalDpi xmlns:a14="http://schemas.microsoft.com/office/drawing/2010/main"/>
              </a:ext>
            </a:extLst>
          </a:blip>
          <a:srcRect/>
          <a:stretch>
            <a:fillRect/>
          </a:stretch>
        </p:blipFill>
        <p:spPr bwMode="auto">
          <a:xfrm>
            <a:off x="2849160" y="211103"/>
            <a:ext cx="1967244" cy="1966978"/>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104" name="Picture 3" descr="C:\Users\Administrator\Desktop\微立体创业计划\002.png"/>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3456730" y="241347"/>
            <a:ext cx="2230535" cy="2230233"/>
          </a:xfrm>
          <a:prstGeom prst="rect">
            <a:avLst/>
          </a:prstGeom>
          <a:noFill/>
          <a:effectLst>
            <a:outerShdw blurRad="292100" dist="177800" dir="2460000" sx="99000" sy="99000" algn="l" rotWithShape="0">
              <a:prstClr val="black">
                <a:alpha val="39000"/>
              </a:prstClr>
            </a:outerShdw>
          </a:effectLst>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124691" y="2588786"/>
            <a:ext cx="8906493" cy="707858"/>
          </a:xfrm>
          <a:prstGeom prst="rect">
            <a:avLst/>
          </a:prstGeom>
          <a:noFill/>
        </p:spPr>
        <p:txBody>
          <a:bodyPr wrap="square" lIns="91413" tIns="45706" rIns="91413" bIns="45706" rtlCol="0">
            <a:spAutoFit/>
          </a:bodyPr>
          <a:lstStyle/>
          <a:p>
            <a:pPr algn="ctr"/>
            <a:r>
              <a:rPr lang="zh-CN" altLang="en-US" sz="4000" b="1" dirty="0">
                <a:solidFill>
                  <a:schemeClr val="bg1"/>
                </a:solidFill>
                <a:latin typeface="微软雅黑" panose="020B0503020204020204" pitchFamily="34" charset="-122"/>
                <a:ea typeface="微软雅黑" panose="020B0503020204020204" pitchFamily="34" charset="-122"/>
              </a:rPr>
              <a:t>三维视觉研究组博士申请面试答辩</a:t>
            </a:r>
            <a:endParaRPr lang="zh-CN" sz="4000" b="1" dirty="0">
              <a:solidFill>
                <a:schemeClr val="bg1"/>
              </a:solidFill>
              <a:latin typeface="微软雅黑" panose="020B0503020204020204" pitchFamily="34" charset="-122"/>
              <a:ea typeface="微软雅黑" panose="020B0503020204020204" pitchFamily="34" charset="-122"/>
            </a:endParaRPr>
          </a:p>
        </p:txBody>
      </p:sp>
      <p:sp>
        <p:nvSpPr>
          <p:cNvPr id="5" name="TextBox 4"/>
          <p:cNvSpPr txBox="1"/>
          <p:nvPr/>
        </p:nvSpPr>
        <p:spPr>
          <a:xfrm>
            <a:off x="3300368" y="3431659"/>
            <a:ext cx="2543257" cy="584775"/>
          </a:xfrm>
          <a:prstGeom prst="rect">
            <a:avLst/>
          </a:prstGeom>
          <a:noFill/>
        </p:spPr>
        <p:txBody>
          <a:bodyPr wrap="square" rtlCol="0">
            <a:spAutoFit/>
          </a:bodyPr>
          <a:lstStyle/>
          <a:p>
            <a:pPr algn="ctr"/>
            <a:r>
              <a:rPr lang="zh-CN" altLang="en-US" sz="1600" b="1" dirty="0">
                <a:solidFill>
                  <a:schemeClr val="bg1"/>
                </a:solidFill>
                <a:latin typeface="微软雅黑" panose="020B0503020204020204" pitchFamily="34" charset="-122"/>
                <a:ea typeface="微软雅黑" panose="020B0503020204020204" pitchFamily="34" charset="-122"/>
              </a:rPr>
              <a:t>申请人：</a:t>
            </a:r>
            <a:endParaRPr lang="en-US" altLang="zh-CN" sz="1600" b="1" dirty="0">
              <a:solidFill>
                <a:schemeClr val="bg1"/>
              </a:solidFill>
              <a:latin typeface="微软雅黑" panose="020B0503020204020204" pitchFamily="34" charset="-122"/>
              <a:ea typeface="微软雅黑" panose="020B0503020204020204" pitchFamily="34" charset="-122"/>
            </a:endParaRPr>
          </a:p>
          <a:p>
            <a:pPr algn="ctr"/>
            <a:r>
              <a:rPr lang="zh-CN" altLang="en-US" sz="1600" b="1" dirty="0">
                <a:solidFill>
                  <a:schemeClr val="bg1"/>
                </a:solidFill>
                <a:latin typeface="微软雅黑" panose="020B0503020204020204" pitchFamily="34" charset="-122"/>
                <a:ea typeface="微软雅黑" panose="020B0503020204020204" pitchFamily="34" charset="-122"/>
              </a:rPr>
              <a:t>哈尔滨工业大学</a:t>
            </a:r>
            <a:r>
              <a:rPr lang="en-US" altLang="zh-CN" sz="1600" b="1" dirty="0">
                <a:solidFill>
                  <a:schemeClr val="bg1"/>
                </a:solidFill>
                <a:latin typeface="微软雅黑" panose="020B0503020204020204" pitchFamily="34" charset="-122"/>
                <a:ea typeface="微软雅黑" panose="020B0503020204020204" pitchFamily="34" charset="-122"/>
              </a:rPr>
              <a:t>  </a:t>
            </a:r>
            <a:r>
              <a:rPr lang="zh-CN" altLang="en-US" sz="1600" b="1" dirty="0">
                <a:solidFill>
                  <a:schemeClr val="bg1"/>
                </a:solidFill>
                <a:latin typeface="微软雅黑" panose="020B0503020204020204" pitchFamily="34" charset="-122"/>
                <a:ea typeface="微软雅黑" panose="020B0503020204020204" pitchFamily="34" charset="-122"/>
              </a:rPr>
              <a:t>常浩泽</a:t>
            </a:r>
          </a:p>
        </p:txBody>
      </p:sp>
      <p:sp>
        <p:nvSpPr>
          <p:cNvPr id="8" name="TextBox 4">
            <a:extLst>
              <a:ext uri="{FF2B5EF4-FFF2-40B4-BE49-F238E27FC236}">
                <a16:creationId xmlns:a16="http://schemas.microsoft.com/office/drawing/2014/main" id="{9FB946E8-6252-4B0D-9477-76A28D4B0E45}"/>
              </a:ext>
            </a:extLst>
          </p:cNvPr>
          <p:cNvSpPr txBox="1"/>
          <p:nvPr/>
        </p:nvSpPr>
        <p:spPr>
          <a:xfrm>
            <a:off x="2636296" y="4122986"/>
            <a:ext cx="3871399" cy="276999"/>
          </a:xfrm>
          <a:prstGeom prst="rect">
            <a:avLst/>
          </a:prstGeom>
          <a:noFill/>
        </p:spPr>
        <p:txBody>
          <a:bodyPr wrap="square" rtlCol="0">
            <a:spAutoFit/>
          </a:bodyPr>
          <a:lstStyle/>
          <a:p>
            <a:pPr algn="ctr"/>
            <a:r>
              <a:rPr lang="en-US" altLang="zh-CN" sz="1200" b="1" dirty="0">
                <a:solidFill>
                  <a:schemeClr val="bg1"/>
                </a:solidFill>
                <a:latin typeface="微软雅黑" panose="020B0503020204020204" pitchFamily="34" charset="-122"/>
                <a:ea typeface="微软雅黑" panose="020B0503020204020204" pitchFamily="34" charset="-122"/>
              </a:rPr>
              <a:t>2024</a:t>
            </a:r>
            <a:r>
              <a:rPr lang="zh-CN" altLang="en-US" sz="1200" b="1" dirty="0">
                <a:solidFill>
                  <a:schemeClr val="bg1"/>
                </a:solidFill>
                <a:latin typeface="微软雅黑" panose="020B0503020204020204" pitchFamily="34" charset="-122"/>
                <a:ea typeface="微软雅黑" panose="020B0503020204020204" pitchFamily="34" charset="-122"/>
              </a:rPr>
              <a:t>年</a:t>
            </a:r>
            <a:r>
              <a:rPr lang="en-US" altLang="zh-CN" sz="1200" b="1" dirty="0">
                <a:solidFill>
                  <a:schemeClr val="bg1"/>
                </a:solidFill>
                <a:latin typeface="微软雅黑" panose="020B0503020204020204" pitchFamily="34" charset="-122"/>
                <a:ea typeface="微软雅黑" panose="020B0503020204020204" pitchFamily="34" charset="-122"/>
              </a:rPr>
              <a:t>7</a:t>
            </a:r>
            <a:r>
              <a:rPr lang="zh-CN" altLang="en-US" sz="1200" b="1" dirty="0">
                <a:solidFill>
                  <a:schemeClr val="bg1"/>
                </a:solidFill>
                <a:latin typeface="微软雅黑" panose="020B0503020204020204" pitchFamily="34" charset="-122"/>
                <a:ea typeface="微软雅黑" panose="020B0503020204020204" pitchFamily="34" charset="-122"/>
              </a:rPr>
              <a:t>月</a:t>
            </a:r>
            <a:r>
              <a:rPr lang="en-US" altLang="zh-CN" sz="1200" b="1" dirty="0">
                <a:solidFill>
                  <a:schemeClr val="bg1"/>
                </a:solidFill>
                <a:latin typeface="微软雅黑" panose="020B0503020204020204" pitchFamily="34" charset="-122"/>
                <a:ea typeface="微软雅黑" panose="020B0503020204020204" pitchFamily="34" charset="-122"/>
              </a:rPr>
              <a:t>25</a:t>
            </a:r>
            <a:r>
              <a:rPr lang="zh-CN" altLang="en-US" sz="1200" b="1" dirty="0">
                <a:solidFill>
                  <a:schemeClr val="bg1"/>
                </a:solidFill>
                <a:latin typeface="微软雅黑" panose="020B0503020204020204" pitchFamily="34" charset="-122"/>
                <a:ea typeface="微软雅黑" panose="020B0503020204020204" pitchFamily="34" charset="-122"/>
              </a:rPr>
              <a:t>日</a:t>
            </a:r>
          </a:p>
        </p:txBody>
      </p:sp>
      <p:pic>
        <p:nvPicPr>
          <p:cNvPr id="9" name="图片 8">
            <a:extLst>
              <a:ext uri="{FF2B5EF4-FFF2-40B4-BE49-F238E27FC236}">
                <a16:creationId xmlns:a16="http://schemas.microsoft.com/office/drawing/2014/main" id="{3640F692-E5B7-DAB7-DE4E-CD92ED3B4B02}"/>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832782" y="589226"/>
            <a:ext cx="1478433" cy="147843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9359"/>
    </mc:Choice>
    <mc:Fallback xmlns="">
      <p:transition spd="slow" advTm="9359"/>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矩形 51"/>
          <p:cNvSpPr/>
          <p:nvPr/>
        </p:nvSpPr>
        <p:spPr>
          <a:xfrm>
            <a:off x="644307" y="879780"/>
            <a:ext cx="3365936" cy="328936"/>
          </a:xfrm>
          <a:prstGeom prst="rect">
            <a:avLst/>
          </a:prstGeom>
        </p:spPr>
        <p:txBody>
          <a:bodyPr wrap="square">
            <a:spAutoFit/>
            <a:scene3d>
              <a:camera prst="orthographicFront"/>
              <a:lightRig rig="threePt" dir="t"/>
            </a:scene3d>
            <a:sp3d contourW="12700"/>
          </a:bodyPr>
          <a:lstStyle/>
          <a:p>
            <a:pPr algn="ctr">
              <a:lnSpc>
                <a:spcPct val="120000"/>
              </a:lnSpc>
              <a:defRPr/>
            </a:pP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信道受限环境中视觉定位图像传输</a:t>
            </a:r>
          </a:p>
        </p:txBody>
      </p:sp>
      <p:sp>
        <p:nvSpPr>
          <p:cNvPr id="35" name="矩形 34">
            <a:extLst>
              <a:ext uri="{FF2B5EF4-FFF2-40B4-BE49-F238E27FC236}">
                <a16:creationId xmlns:a16="http://schemas.microsoft.com/office/drawing/2014/main" id="{A61F69A3-AB53-A58B-5DBD-9358644FFE03}"/>
              </a:ext>
            </a:extLst>
          </p:cNvPr>
          <p:cNvSpPr/>
          <p:nvPr/>
        </p:nvSpPr>
        <p:spPr>
          <a:xfrm>
            <a:off x="5197471" y="866258"/>
            <a:ext cx="3365936" cy="328936"/>
          </a:xfrm>
          <a:prstGeom prst="rect">
            <a:avLst/>
          </a:prstGeom>
          <a:noFill/>
        </p:spPr>
        <p:txBody>
          <a:bodyPr wrap="square">
            <a:spAutoFit/>
            <a:scene3d>
              <a:camera prst="orthographicFront"/>
              <a:lightRig rig="threePt" dir="t"/>
            </a:scene3d>
            <a:sp3d contourW="12700"/>
          </a:bodyPr>
          <a:lstStyle/>
          <a:p>
            <a:pPr algn="ctr">
              <a:lnSpc>
                <a:spcPct val="120000"/>
              </a:lnSpc>
              <a:defRPr/>
            </a:pP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缺少纹理特征图像的有效匹配</a:t>
            </a:r>
          </a:p>
        </p:txBody>
      </p:sp>
      <p:sp>
        <p:nvSpPr>
          <p:cNvPr id="3" name="文本框 2">
            <a:extLst>
              <a:ext uri="{FF2B5EF4-FFF2-40B4-BE49-F238E27FC236}">
                <a16:creationId xmlns:a16="http://schemas.microsoft.com/office/drawing/2014/main" id="{E3B82AEC-1441-6899-24DB-375F431FE064}"/>
              </a:ext>
            </a:extLst>
          </p:cNvPr>
          <p:cNvSpPr txBox="1"/>
          <p:nvPr/>
        </p:nvSpPr>
        <p:spPr>
          <a:xfrm>
            <a:off x="4686250" y="4008613"/>
            <a:ext cx="4197235" cy="846001"/>
          </a:xfrm>
          <a:prstGeom prst="rect">
            <a:avLst/>
          </a:prstGeom>
          <a:noFill/>
        </p:spPr>
        <p:txBody>
          <a:bodyPr wrap="square" rtlCol="0">
            <a:spAutoFit/>
          </a:bodyPr>
          <a:lstStyle/>
          <a:p>
            <a:pPr indent="-285750">
              <a:lnSpc>
                <a:spcPct val="120000"/>
              </a:lnSpc>
              <a:buFont typeface="Wingdings" panose="05000000000000000000" pitchFamily="2" charset="2"/>
              <a:buChar char="Ø"/>
              <a:defRPr/>
            </a:pP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在室内定位场景中使用稠密式的图像匹配方式进行匹配，可以有效地提升无纹理图像的图像匹配效果。</a:t>
            </a:r>
            <a:endPar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22" name="图片 21">
            <a:extLst>
              <a:ext uri="{FF2B5EF4-FFF2-40B4-BE49-F238E27FC236}">
                <a16:creationId xmlns:a16="http://schemas.microsoft.com/office/drawing/2014/main" id="{E35FB80B-9DDD-310E-DBFD-D6B01077C15F}"/>
              </a:ext>
            </a:extLst>
          </p:cNvPr>
          <p:cNvPicPr>
            <a:picLocks noChangeAspect="1"/>
          </p:cNvPicPr>
          <p:nvPr/>
        </p:nvPicPr>
        <p:blipFill>
          <a:blip r:embed="rId4"/>
          <a:stretch>
            <a:fillRect/>
          </a:stretch>
        </p:blipFill>
        <p:spPr>
          <a:xfrm>
            <a:off x="5249648" y="1284309"/>
            <a:ext cx="3070443" cy="1140907"/>
          </a:xfrm>
          <a:prstGeom prst="rect">
            <a:avLst/>
          </a:prstGeom>
        </p:spPr>
      </p:pic>
      <p:sp>
        <p:nvSpPr>
          <p:cNvPr id="4" name="文本框 3">
            <a:extLst>
              <a:ext uri="{FF2B5EF4-FFF2-40B4-BE49-F238E27FC236}">
                <a16:creationId xmlns:a16="http://schemas.microsoft.com/office/drawing/2014/main" id="{A89B6DB7-F2C0-CB37-DE6E-B3CA7838D70F}"/>
              </a:ext>
            </a:extLst>
          </p:cNvPr>
          <p:cNvSpPr txBox="1"/>
          <p:nvPr/>
        </p:nvSpPr>
        <p:spPr>
          <a:xfrm>
            <a:off x="5435492" y="3707825"/>
            <a:ext cx="2698750" cy="278281"/>
          </a:xfrm>
          <a:prstGeom prst="rect">
            <a:avLst/>
          </a:prstGeom>
          <a:noFill/>
        </p:spPr>
        <p:txBody>
          <a:bodyPr wrap="square" rtlCol="0">
            <a:spAutoFit/>
          </a:bodyPr>
          <a:lstStyle/>
          <a:p>
            <a:pPr algn="ctr">
              <a:lnSpc>
                <a:spcPct val="120000"/>
              </a:lnSpc>
              <a:defRPr/>
            </a:pPr>
            <a:r>
              <a:rPr lang="zh-CN" altLang="en-US" sz="1100" dirty="0">
                <a:solidFill>
                  <a:schemeClr val="tx1">
                    <a:lumMod val="75000"/>
                    <a:lumOff val="25000"/>
                  </a:schemeClr>
                </a:solidFill>
                <a:latin typeface="微软雅黑" panose="020B0503020204020204" pitchFamily="34" charset="-122"/>
                <a:ea typeface="微软雅黑" panose="020B0503020204020204" pitchFamily="34" charset="-122"/>
              </a:rPr>
              <a:t>室内场景中部分图像对匹配示意图</a:t>
            </a:r>
          </a:p>
        </p:txBody>
      </p:sp>
      <p:sp>
        <p:nvSpPr>
          <p:cNvPr id="11" name="文本框 10">
            <a:extLst>
              <a:ext uri="{FF2B5EF4-FFF2-40B4-BE49-F238E27FC236}">
                <a16:creationId xmlns:a16="http://schemas.microsoft.com/office/drawing/2014/main" id="{8B948069-B90F-75EC-2044-D9697532396B}"/>
              </a:ext>
            </a:extLst>
          </p:cNvPr>
          <p:cNvSpPr txBox="1"/>
          <p:nvPr/>
        </p:nvSpPr>
        <p:spPr>
          <a:xfrm>
            <a:off x="184148" y="4008613"/>
            <a:ext cx="4250993" cy="846001"/>
          </a:xfrm>
          <a:prstGeom prst="rect">
            <a:avLst/>
          </a:prstGeom>
          <a:noFill/>
        </p:spPr>
        <p:txBody>
          <a:bodyPr wrap="square">
            <a:spAutoFit/>
          </a:bodyPr>
          <a:lstStyle/>
          <a:p>
            <a:pPr indent="-360000">
              <a:lnSpc>
                <a:spcPct val="120000"/>
              </a:lnSpc>
              <a:spcBef>
                <a:spcPct val="0"/>
              </a:spcBef>
              <a:buFont typeface="Wingdings" panose="05000000000000000000" pitchFamily="2" charset="2"/>
              <a:buChar char="Ø"/>
              <a:defRPr/>
            </a:pP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当图像传输数据量要求超过当前可用速率时，通过传输图像的核心语义，可以减少需要传输的数据量，从而节省带宽和存储空间。</a:t>
            </a:r>
          </a:p>
        </p:txBody>
      </p:sp>
      <p:graphicFrame>
        <p:nvGraphicFramePr>
          <p:cNvPr id="8" name="对象 7">
            <a:extLst>
              <a:ext uri="{FF2B5EF4-FFF2-40B4-BE49-F238E27FC236}">
                <a16:creationId xmlns:a16="http://schemas.microsoft.com/office/drawing/2014/main" id="{074385C2-93B2-2820-BEEF-98F70D9260F5}"/>
              </a:ext>
            </a:extLst>
          </p:cNvPr>
          <p:cNvGraphicFramePr>
            <a:graphicFrameLocks noChangeAspect="1"/>
          </p:cNvGraphicFramePr>
          <p:nvPr>
            <p:extLst>
              <p:ext uri="{D42A27DB-BD31-4B8C-83A1-F6EECF244321}">
                <p14:modId xmlns:p14="http://schemas.microsoft.com/office/powerpoint/2010/main" val="3614862658"/>
              </p:ext>
            </p:extLst>
          </p:nvPr>
        </p:nvGraphicFramePr>
        <p:xfrm>
          <a:off x="184148" y="1273019"/>
          <a:ext cx="4159739" cy="2395854"/>
        </p:xfrm>
        <a:graphic>
          <a:graphicData uri="http://schemas.openxmlformats.org/presentationml/2006/ole">
            <mc:AlternateContent xmlns:mc="http://schemas.openxmlformats.org/markup-compatibility/2006">
              <mc:Choice xmlns:v="urn:schemas-microsoft-com:vml" Requires="v">
                <p:oleObj name="Visio" r:id="rId5" imgW="7886611" imgH="4267064" progId="Visio.Drawing.15">
                  <p:embed/>
                </p:oleObj>
              </mc:Choice>
              <mc:Fallback>
                <p:oleObj name="Visio" r:id="rId5" imgW="7886611" imgH="4267064" progId="Visio.Drawing.15">
                  <p:embed/>
                  <p:pic>
                    <p:nvPicPr>
                      <p:cNvPr id="8" name="对象 7">
                        <a:extLst>
                          <a:ext uri="{FF2B5EF4-FFF2-40B4-BE49-F238E27FC236}">
                            <a16:creationId xmlns:a16="http://schemas.microsoft.com/office/drawing/2014/main" id="{074385C2-93B2-2820-BEEF-98F70D9260F5}"/>
                          </a:ext>
                        </a:extLst>
                      </p:cNvPr>
                      <p:cNvPicPr/>
                      <p:nvPr/>
                    </p:nvPicPr>
                    <p:blipFill>
                      <a:blip r:embed="rId6"/>
                      <a:stretch>
                        <a:fillRect/>
                      </a:stretch>
                    </p:blipFill>
                    <p:spPr>
                      <a:xfrm>
                        <a:off x="184148" y="1273019"/>
                        <a:ext cx="4159739" cy="2395854"/>
                      </a:xfrm>
                      <a:prstGeom prst="rect">
                        <a:avLst/>
                      </a:prstGeom>
                    </p:spPr>
                  </p:pic>
                </p:oleObj>
              </mc:Fallback>
            </mc:AlternateContent>
          </a:graphicData>
        </a:graphic>
      </p:graphicFrame>
      <p:pic>
        <p:nvPicPr>
          <p:cNvPr id="7" name="图片 6">
            <a:extLst>
              <a:ext uri="{FF2B5EF4-FFF2-40B4-BE49-F238E27FC236}">
                <a16:creationId xmlns:a16="http://schemas.microsoft.com/office/drawing/2014/main" id="{CD52A747-61E7-841C-41CA-D204355F64A8}"/>
              </a:ext>
            </a:extLst>
          </p:cNvPr>
          <p:cNvPicPr>
            <a:picLocks noChangeAspect="1"/>
          </p:cNvPicPr>
          <p:nvPr/>
        </p:nvPicPr>
        <p:blipFill>
          <a:blip r:embed="rId7"/>
          <a:stretch>
            <a:fillRect/>
          </a:stretch>
        </p:blipFill>
        <p:spPr>
          <a:xfrm>
            <a:off x="5249648" y="2551224"/>
            <a:ext cx="3070443" cy="1134095"/>
          </a:xfrm>
          <a:prstGeom prst="rect">
            <a:avLst/>
          </a:prstGeom>
        </p:spPr>
      </p:pic>
      <p:sp>
        <p:nvSpPr>
          <p:cNvPr id="2" name="矩形 1">
            <a:extLst>
              <a:ext uri="{FF2B5EF4-FFF2-40B4-BE49-F238E27FC236}">
                <a16:creationId xmlns:a16="http://schemas.microsoft.com/office/drawing/2014/main" id="{66FCFBA5-9CA6-D0B4-42C1-A695EC88702A}"/>
              </a:ext>
            </a:extLst>
          </p:cNvPr>
          <p:cNvSpPr/>
          <p:nvPr/>
        </p:nvSpPr>
        <p:spPr>
          <a:xfrm>
            <a:off x="53612" y="616"/>
            <a:ext cx="106186" cy="550394"/>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矩形 4">
            <a:extLst>
              <a:ext uri="{FF2B5EF4-FFF2-40B4-BE49-F238E27FC236}">
                <a16:creationId xmlns:a16="http://schemas.microsoft.com/office/drawing/2014/main" id="{230E7FC1-6E73-5C26-66CE-05AD88A4E6ED}"/>
              </a:ext>
            </a:extLst>
          </p:cNvPr>
          <p:cNvSpPr/>
          <p:nvPr/>
        </p:nvSpPr>
        <p:spPr>
          <a:xfrm>
            <a:off x="213995" y="616"/>
            <a:ext cx="2043260" cy="550394"/>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五边形 6">
            <a:extLst>
              <a:ext uri="{FF2B5EF4-FFF2-40B4-BE49-F238E27FC236}">
                <a16:creationId xmlns:a16="http://schemas.microsoft.com/office/drawing/2014/main" id="{1EDFA435-FEEF-B7D7-ED65-300F42170A3D}"/>
              </a:ext>
            </a:extLst>
          </p:cNvPr>
          <p:cNvSpPr/>
          <p:nvPr/>
        </p:nvSpPr>
        <p:spPr>
          <a:xfrm>
            <a:off x="2256151" y="0"/>
            <a:ext cx="6123715" cy="553223"/>
          </a:xfrm>
          <a:prstGeom prst="homePlate">
            <a:avLst/>
          </a:prstGeom>
          <a:solidFill>
            <a:schemeClr val="accent5">
              <a:lumMod val="75000"/>
            </a:schemeClr>
          </a:solidFill>
          <a:ln w="25400" cap="flat" cmpd="sng" algn="ctr">
            <a:noFill/>
            <a:prstDash val="solid"/>
          </a:ln>
          <a:effectLst/>
        </p:spPr>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165" algn="l" defTabSz="914400" rtl="0" eaLnBrk="1" latinLnBrk="0" hangingPunct="1">
              <a:defRPr sz="1800" kern="1200">
                <a:solidFill>
                  <a:schemeClr val="lt1"/>
                </a:solidFill>
                <a:latin typeface="+mn-lt"/>
                <a:ea typeface="+mn-ea"/>
                <a:cs typeface="+mn-cs"/>
              </a:defRPr>
            </a:lvl5pPr>
            <a:lvl6pPr marL="2285365" algn="l" defTabSz="914400" rtl="0" eaLnBrk="1" latinLnBrk="0" hangingPunct="1">
              <a:defRPr sz="1800" kern="1200">
                <a:solidFill>
                  <a:schemeClr val="lt1"/>
                </a:solidFill>
                <a:latin typeface="+mn-lt"/>
                <a:ea typeface="+mn-ea"/>
                <a:cs typeface="+mn-cs"/>
              </a:defRPr>
            </a:lvl6pPr>
            <a:lvl7pPr marL="2742565" algn="l" defTabSz="914400" rtl="0" eaLnBrk="1" latinLnBrk="0" hangingPunct="1">
              <a:defRPr sz="1800" kern="1200">
                <a:solidFill>
                  <a:schemeClr val="lt1"/>
                </a:solidFill>
                <a:latin typeface="+mn-lt"/>
                <a:ea typeface="+mn-ea"/>
                <a:cs typeface="+mn-cs"/>
              </a:defRPr>
            </a:lvl7pPr>
            <a:lvl8pPr marL="3199765" algn="l" defTabSz="914400" rtl="0" eaLnBrk="1" latinLnBrk="0" hangingPunct="1">
              <a:defRPr sz="1800" kern="1200">
                <a:solidFill>
                  <a:schemeClr val="lt1"/>
                </a:solidFill>
                <a:latin typeface="+mn-lt"/>
                <a:ea typeface="+mn-ea"/>
                <a:cs typeface="+mn-cs"/>
              </a:defRPr>
            </a:lvl8pPr>
            <a:lvl9pPr marL="3656965" algn="l" defTabSz="914400" rtl="0" eaLnBrk="1" latinLnBrk="0" hangingPunct="1">
              <a:defRPr sz="1800" kern="1200">
                <a:solidFill>
                  <a:schemeClr val="lt1"/>
                </a:solidFill>
                <a:latin typeface="+mn-lt"/>
                <a:ea typeface="+mn-ea"/>
                <a:cs typeface="+mn-cs"/>
              </a:defRPr>
            </a:lvl9pPr>
          </a:lstStyle>
          <a:p>
            <a:pPr algn="ctr" defTabSz="685800">
              <a:defRPr/>
            </a:pPr>
            <a:endParaRPr lang="zh-CN" altLang="en-US" sz="1350">
              <a:solidFill>
                <a:srgbClr val="FFFFFF"/>
              </a:solidFill>
              <a:cs typeface="+mn-ea"/>
              <a:sym typeface="+mn-lt"/>
            </a:endParaRPr>
          </a:p>
        </p:txBody>
      </p:sp>
      <p:pic>
        <p:nvPicPr>
          <p:cNvPr id="13" name="图片 12">
            <a:extLst>
              <a:ext uri="{FF2B5EF4-FFF2-40B4-BE49-F238E27FC236}">
                <a16:creationId xmlns:a16="http://schemas.microsoft.com/office/drawing/2014/main" id="{ACA52AEE-4F20-DF4B-71DF-769D76E97F68}"/>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422042" y="-25814"/>
            <a:ext cx="679782" cy="679782"/>
          </a:xfrm>
          <a:prstGeom prst="rect">
            <a:avLst/>
          </a:prstGeom>
        </p:spPr>
      </p:pic>
      <p:sp>
        <p:nvSpPr>
          <p:cNvPr id="14" name="TextBox 34">
            <a:extLst>
              <a:ext uri="{FF2B5EF4-FFF2-40B4-BE49-F238E27FC236}">
                <a16:creationId xmlns:a16="http://schemas.microsoft.com/office/drawing/2014/main" id="{F272FC7C-586B-8C1C-6FCB-7BA40D0D725A}"/>
              </a:ext>
            </a:extLst>
          </p:cNvPr>
          <p:cNvSpPr txBox="1"/>
          <p:nvPr/>
        </p:nvSpPr>
        <p:spPr>
          <a:xfrm>
            <a:off x="481306" y="56041"/>
            <a:ext cx="6071894" cy="461665"/>
          </a:xfrm>
          <a:prstGeom prst="rect">
            <a:avLst/>
          </a:prstGeom>
          <a:noFill/>
        </p:spPr>
        <p:txBody>
          <a:bodyPr wrap="square" rtlCol="0">
            <a:spAutoFit/>
          </a:bodyPr>
          <a:lstStyle/>
          <a:p>
            <a:r>
              <a:rPr lang="zh-CN" altLang="en-US" sz="2400" b="1" spc="300" dirty="0">
                <a:solidFill>
                  <a:schemeClr val="bg1"/>
                </a:solidFill>
                <a:latin typeface="微软雅黑" panose="020B0503020204020204" pitchFamily="34" charset="-122"/>
                <a:ea typeface="微软雅黑" panose="020B0503020204020204" pitchFamily="34" charset="-122"/>
              </a:rPr>
              <a:t>工作介绍</a:t>
            </a:r>
            <a:r>
              <a:rPr lang="en-US" altLang="zh-CN" sz="2400" b="1" spc="300" dirty="0">
                <a:solidFill>
                  <a:schemeClr val="bg1"/>
                </a:solidFill>
                <a:latin typeface="微软雅黑" panose="020B0503020204020204" pitchFamily="34" charset="-122"/>
                <a:ea typeface="微软雅黑" panose="020B0503020204020204" pitchFamily="34" charset="-122"/>
              </a:rPr>
              <a:t>-</a:t>
            </a:r>
            <a:r>
              <a:rPr lang="zh-CN" altLang="en-US" sz="2400" b="1" spc="300" dirty="0">
                <a:solidFill>
                  <a:schemeClr val="bg1"/>
                </a:solidFill>
                <a:latin typeface="微软雅黑" panose="020B0503020204020204" pitchFamily="34" charset="-122"/>
                <a:ea typeface="微软雅黑" panose="020B0503020204020204" pitchFamily="34" charset="-122"/>
              </a:rPr>
              <a:t>提出的解决方案（</a:t>
            </a:r>
            <a:r>
              <a:rPr lang="en-US" altLang="zh-CN" sz="2400" b="1" spc="300" dirty="0">
                <a:solidFill>
                  <a:schemeClr val="bg1"/>
                </a:solidFill>
                <a:latin typeface="微软雅黑" panose="020B0503020204020204" pitchFamily="34" charset="-122"/>
                <a:ea typeface="微软雅黑" panose="020B0503020204020204" pitchFamily="34" charset="-122"/>
              </a:rPr>
              <a:t>3/12</a:t>
            </a:r>
            <a:r>
              <a:rPr lang="zh-CN" altLang="en-US" sz="2400" b="1" spc="300" dirty="0">
                <a:solidFill>
                  <a:schemeClr val="bg1"/>
                </a:solidFill>
                <a:latin typeface="微软雅黑" panose="020B0503020204020204" pitchFamily="34" charset="-122"/>
                <a:ea typeface="微软雅黑" panose="020B0503020204020204" pitchFamily="34" charset="-122"/>
              </a:rPr>
              <a:t>）</a:t>
            </a:r>
          </a:p>
        </p:txBody>
      </p:sp>
      <p:cxnSp>
        <p:nvCxnSpPr>
          <p:cNvPr id="15" name="直接连接符 14">
            <a:extLst>
              <a:ext uri="{FF2B5EF4-FFF2-40B4-BE49-F238E27FC236}">
                <a16:creationId xmlns:a16="http://schemas.microsoft.com/office/drawing/2014/main" id="{01D52115-6B71-E205-D92E-65777BEE57F2}"/>
              </a:ext>
            </a:extLst>
          </p:cNvPr>
          <p:cNvCxnSpPr>
            <a:cxnSpLocks/>
          </p:cNvCxnSpPr>
          <p:nvPr/>
        </p:nvCxnSpPr>
        <p:spPr>
          <a:xfrm>
            <a:off x="0" y="723464"/>
            <a:ext cx="9146843" cy="0"/>
          </a:xfrm>
          <a:prstGeom prst="line">
            <a:avLst/>
          </a:prstGeom>
          <a:ln w="28575">
            <a:solidFill>
              <a:schemeClr val="accent5">
                <a:lumMod val="75000"/>
              </a:schemeClr>
            </a:solidFill>
            <a:prstDash val="solid"/>
          </a:ln>
        </p:spPr>
        <p:style>
          <a:lnRef idx="1">
            <a:schemeClr val="accent1"/>
          </a:lnRef>
          <a:fillRef idx="0">
            <a:schemeClr val="accent1"/>
          </a:fillRef>
          <a:effectRef idx="0">
            <a:schemeClr val="accent1"/>
          </a:effectRef>
          <a:fontRef idx="minor">
            <a:schemeClr val="tx1"/>
          </a:fontRef>
        </p:style>
      </p:cxnSp>
      <p:sp>
        <p:nvSpPr>
          <p:cNvPr id="16" name="矩形: 圆角 15">
            <a:extLst>
              <a:ext uri="{FF2B5EF4-FFF2-40B4-BE49-F238E27FC236}">
                <a16:creationId xmlns:a16="http://schemas.microsoft.com/office/drawing/2014/main" id="{1977260A-B75B-86CA-79B5-B61BDB07D22A}"/>
              </a:ext>
            </a:extLst>
          </p:cNvPr>
          <p:cNvSpPr/>
          <p:nvPr/>
        </p:nvSpPr>
        <p:spPr>
          <a:xfrm>
            <a:off x="106705" y="807651"/>
            <a:ext cx="4361210" cy="4317791"/>
          </a:xfrm>
          <a:prstGeom prst="roundRect">
            <a:avLst>
              <a:gd name="adj" fmla="val 3137"/>
            </a:avLst>
          </a:prstGeom>
          <a:noFill/>
          <a:ln>
            <a:solidFill>
              <a:schemeClr val="accent5">
                <a:lumMod val="75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圆角 16">
            <a:extLst>
              <a:ext uri="{FF2B5EF4-FFF2-40B4-BE49-F238E27FC236}">
                <a16:creationId xmlns:a16="http://schemas.microsoft.com/office/drawing/2014/main" id="{098991A2-9D1F-AE51-F49E-292E5BC11CE6}"/>
              </a:ext>
            </a:extLst>
          </p:cNvPr>
          <p:cNvSpPr/>
          <p:nvPr/>
        </p:nvSpPr>
        <p:spPr>
          <a:xfrm>
            <a:off x="4598289" y="805680"/>
            <a:ext cx="4503535" cy="4317791"/>
          </a:xfrm>
          <a:prstGeom prst="roundRect">
            <a:avLst>
              <a:gd name="adj" fmla="val 3137"/>
            </a:avLst>
          </a:prstGeom>
          <a:noFill/>
          <a:ln>
            <a:solidFill>
              <a:schemeClr val="accent5">
                <a:lumMod val="75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a:extLst>
              <a:ext uri="{FF2B5EF4-FFF2-40B4-BE49-F238E27FC236}">
                <a16:creationId xmlns:a16="http://schemas.microsoft.com/office/drawing/2014/main" id="{BA90BD3C-8877-57B0-6E31-881F195D289D}"/>
              </a:ext>
            </a:extLst>
          </p:cNvPr>
          <p:cNvSpPr txBox="1"/>
          <p:nvPr/>
        </p:nvSpPr>
        <p:spPr>
          <a:xfrm>
            <a:off x="937935" y="3707825"/>
            <a:ext cx="2698750" cy="278281"/>
          </a:xfrm>
          <a:prstGeom prst="rect">
            <a:avLst/>
          </a:prstGeom>
          <a:noFill/>
        </p:spPr>
        <p:txBody>
          <a:bodyPr wrap="square" rtlCol="0">
            <a:spAutoFit/>
          </a:bodyPr>
          <a:lstStyle/>
          <a:p>
            <a:pPr algn="ctr">
              <a:lnSpc>
                <a:spcPct val="120000"/>
              </a:lnSpc>
              <a:defRPr/>
            </a:pPr>
            <a:r>
              <a:rPr lang="zh-CN" altLang="en-US" sz="1100" dirty="0">
                <a:solidFill>
                  <a:schemeClr val="tx1">
                    <a:lumMod val="75000"/>
                    <a:lumOff val="25000"/>
                  </a:schemeClr>
                </a:solidFill>
                <a:latin typeface="微软雅黑" panose="020B0503020204020204" pitchFamily="34" charset="-122"/>
                <a:ea typeface="微软雅黑" panose="020B0503020204020204" pitchFamily="34" charset="-122"/>
              </a:rPr>
              <a:t>图像语义传输示意图</a:t>
            </a:r>
          </a:p>
        </p:txBody>
      </p:sp>
    </p:spTree>
    <p:custDataLst>
      <p:tags r:id="rId1"/>
    </p:custDataLst>
    <p:extLst>
      <p:ext uri="{BB962C8B-B14F-4D97-AF65-F5344CB8AC3E}">
        <p14:creationId xmlns:p14="http://schemas.microsoft.com/office/powerpoint/2010/main" val="2743716181"/>
      </p:ext>
    </p:extLst>
  </p:cSld>
  <p:clrMapOvr>
    <a:masterClrMapping/>
  </p:clrMapOvr>
  <mc:AlternateContent xmlns:mc="http://schemas.openxmlformats.org/markup-compatibility/2006" xmlns:p14="http://schemas.microsoft.com/office/powerpoint/2010/main">
    <mc:Choice Requires="p14">
      <p:transition p14:dur="0" advTm="62203"/>
    </mc:Choice>
    <mc:Fallback xmlns="">
      <p:transition advTm="62203"/>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对象 15">
            <a:extLst>
              <a:ext uri="{FF2B5EF4-FFF2-40B4-BE49-F238E27FC236}">
                <a16:creationId xmlns:a16="http://schemas.microsoft.com/office/drawing/2014/main" id="{76DB744B-73BF-E3F3-59EE-676E3397F70B}"/>
              </a:ext>
            </a:extLst>
          </p:cNvPr>
          <p:cNvGraphicFramePr>
            <a:graphicFrameLocks noChangeAspect="1"/>
          </p:cNvGraphicFramePr>
          <p:nvPr/>
        </p:nvGraphicFramePr>
        <p:xfrm>
          <a:off x="189324" y="993405"/>
          <a:ext cx="8954676" cy="3469937"/>
        </p:xfrm>
        <a:graphic>
          <a:graphicData uri="http://schemas.openxmlformats.org/presentationml/2006/ole">
            <mc:AlternateContent xmlns:mc="http://schemas.openxmlformats.org/markup-compatibility/2006">
              <mc:Choice xmlns:v="urn:schemas-microsoft-com:vml" Requires="v">
                <p:oleObj name="Visio" r:id="rId5" imgW="10620331" imgH="4114800" progId="Visio.Drawing.15">
                  <p:embed/>
                </p:oleObj>
              </mc:Choice>
              <mc:Fallback>
                <p:oleObj name="Visio" r:id="rId5" imgW="10620331" imgH="4114800" progId="Visio.Drawing.15">
                  <p:embed/>
                  <p:pic>
                    <p:nvPicPr>
                      <p:cNvPr id="16" name="对象 15">
                        <a:extLst>
                          <a:ext uri="{FF2B5EF4-FFF2-40B4-BE49-F238E27FC236}">
                            <a16:creationId xmlns:a16="http://schemas.microsoft.com/office/drawing/2014/main" id="{76DB744B-73BF-E3F3-59EE-676E3397F70B}"/>
                          </a:ext>
                        </a:extLst>
                      </p:cNvPr>
                      <p:cNvPicPr/>
                      <p:nvPr/>
                    </p:nvPicPr>
                    <p:blipFill>
                      <a:blip r:embed="rId6"/>
                      <a:stretch>
                        <a:fillRect/>
                      </a:stretch>
                    </p:blipFill>
                    <p:spPr>
                      <a:xfrm>
                        <a:off x="189324" y="993405"/>
                        <a:ext cx="8954676" cy="3469937"/>
                      </a:xfrm>
                      <a:prstGeom prst="rect">
                        <a:avLst/>
                      </a:prstGeom>
                    </p:spPr>
                  </p:pic>
                </p:oleObj>
              </mc:Fallback>
            </mc:AlternateContent>
          </a:graphicData>
        </a:graphic>
      </p:graphicFrame>
      <p:sp>
        <p:nvSpPr>
          <p:cNvPr id="4" name="文本框 3">
            <a:extLst>
              <a:ext uri="{FF2B5EF4-FFF2-40B4-BE49-F238E27FC236}">
                <a16:creationId xmlns:a16="http://schemas.microsoft.com/office/drawing/2014/main" id="{742024FD-E84E-5ECE-FFB7-31CAF5E815F7}"/>
              </a:ext>
            </a:extLst>
          </p:cNvPr>
          <p:cNvSpPr txBox="1"/>
          <p:nvPr/>
        </p:nvSpPr>
        <p:spPr>
          <a:xfrm>
            <a:off x="658154" y="849453"/>
            <a:ext cx="1339975" cy="396583"/>
          </a:xfrm>
          <a:prstGeom prst="rect">
            <a:avLst/>
          </a:prstGeom>
          <a:noFill/>
        </p:spPr>
        <p:txBody>
          <a:bodyPr wrap="square" rtlCol="0">
            <a:spAutoFit/>
          </a:bodyPr>
          <a:lstStyle/>
          <a:p>
            <a:pPr algn="ctr">
              <a:lnSpc>
                <a:spcPct val="120000"/>
              </a:lnSpc>
              <a:defRPr/>
            </a:pPr>
            <a:r>
              <a:rPr lang="zh-CN" altLang="en-US" b="1" dirty="0">
                <a:solidFill>
                  <a:srgbClr val="0070C0"/>
                </a:solidFill>
                <a:latin typeface="微软雅黑" panose="020B0503020204020204" pitchFamily="34" charset="-122"/>
                <a:ea typeface="微软雅黑" panose="020B0503020204020204" pitchFamily="34" charset="-122"/>
              </a:rPr>
              <a:t>研究内容</a:t>
            </a:r>
            <a:endParaRPr lang="en-US" altLang="zh-CN" b="1" dirty="0">
              <a:solidFill>
                <a:srgbClr val="0070C0"/>
              </a:solidFill>
              <a:latin typeface="微软雅黑" panose="020B0503020204020204" pitchFamily="34" charset="-122"/>
              <a:ea typeface="微软雅黑" panose="020B0503020204020204" pitchFamily="34" charset="-122"/>
            </a:endParaRPr>
          </a:p>
        </p:txBody>
      </p:sp>
      <p:sp>
        <p:nvSpPr>
          <p:cNvPr id="5" name="MH_Other_4">
            <a:extLst>
              <a:ext uri="{FF2B5EF4-FFF2-40B4-BE49-F238E27FC236}">
                <a16:creationId xmlns:a16="http://schemas.microsoft.com/office/drawing/2014/main" id="{9F83EC91-73E6-4D4C-74EF-46ACAE8C80BC}"/>
              </a:ext>
            </a:extLst>
          </p:cNvPr>
          <p:cNvSpPr/>
          <p:nvPr>
            <p:custDataLst>
              <p:tags r:id="rId1"/>
            </p:custDataLst>
          </p:nvPr>
        </p:nvSpPr>
        <p:spPr>
          <a:xfrm>
            <a:off x="589528" y="972377"/>
            <a:ext cx="148111" cy="150737"/>
          </a:xfrm>
          <a:prstGeom prst="ellipse">
            <a:avLst/>
          </a:prstGeom>
          <a:solidFill>
            <a:srgbClr val="4679A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HK" altLang="en-US">
              <a:solidFill>
                <a:srgbClr val="FFFFFF"/>
              </a:solidFill>
              <a:cs typeface="+mn-ea"/>
              <a:sym typeface="+mn-lt"/>
            </a:endParaRPr>
          </a:p>
        </p:txBody>
      </p:sp>
      <p:sp>
        <p:nvSpPr>
          <p:cNvPr id="6" name="文本框 5">
            <a:extLst>
              <a:ext uri="{FF2B5EF4-FFF2-40B4-BE49-F238E27FC236}">
                <a16:creationId xmlns:a16="http://schemas.microsoft.com/office/drawing/2014/main" id="{3B8B18A5-20AA-2165-ED60-97BD65D6DA9E}"/>
              </a:ext>
            </a:extLst>
          </p:cNvPr>
          <p:cNvSpPr txBox="1"/>
          <p:nvPr/>
        </p:nvSpPr>
        <p:spPr>
          <a:xfrm>
            <a:off x="481306" y="1137847"/>
            <a:ext cx="1861844" cy="738344"/>
          </a:xfrm>
          <a:prstGeom prst="rect">
            <a:avLst/>
          </a:prstGeom>
          <a:noFill/>
        </p:spPr>
        <p:txBody>
          <a:bodyPr wrap="square" rtlCol="0">
            <a:spAutoFit/>
          </a:bodyPr>
          <a:lstStyle/>
          <a:p>
            <a:pPr indent="-285750">
              <a:lnSpc>
                <a:spcPct val="120000"/>
              </a:lnSpc>
              <a:buFont typeface="Wingdings" panose="05000000000000000000" pitchFamily="2" charset="2"/>
              <a:buChar char="Ø"/>
              <a:defRPr/>
            </a:pP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通过使用语义通信，降低传输数据量，克服通信瓶颈</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7" name="矩形: 圆角 6">
            <a:extLst>
              <a:ext uri="{FF2B5EF4-FFF2-40B4-BE49-F238E27FC236}">
                <a16:creationId xmlns:a16="http://schemas.microsoft.com/office/drawing/2014/main" id="{9181FFB2-0182-F110-43C7-5A619E7774C4}"/>
              </a:ext>
            </a:extLst>
          </p:cNvPr>
          <p:cNvSpPr/>
          <p:nvPr/>
        </p:nvSpPr>
        <p:spPr>
          <a:xfrm>
            <a:off x="494167" y="885824"/>
            <a:ext cx="1964426" cy="100190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sp>
        <p:nvSpPr>
          <p:cNvPr id="2" name="矩形 1">
            <a:extLst>
              <a:ext uri="{FF2B5EF4-FFF2-40B4-BE49-F238E27FC236}">
                <a16:creationId xmlns:a16="http://schemas.microsoft.com/office/drawing/2014/main" id="{830D4E3D-8469-F74D-58F5-EF3102B56576}"/>
              </a:ext>
            </a:extLst>
          </p:cNvPr>
          <p:cNvSpPr/>
          <p:nvPr/>
        </p:nvSpPr>
        <p:spPr>
          <a:xfrm>
            <a:off x="53612" y="616"/>
            <a:ext cx="106186" cy="550394"/>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矩形 10">
            <a:extLst>
              <a:ext uri="{FF2B5EF4-FFF2-40B4-BE49-F238E27FC236}">
                <a16:creationId xmlns:a16="http://schemas.microsoft.com/office/drawing/2014/main" id="{B2259783-D143-5C9A-4073-26D3D1D3C495}"/>
              </a:ext>
            </a:extLst>
          </p:cNvPr>
          <p:cNvSpPr/>
          <p:nvPr/>
        </p:nvSpPr>
        <p:spPr>
          <a:xfrm>
            <a:off x="213995" y="616"/>
            <a:ext cx="2043260" cy="550394"/>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五边形 6">
            <a:extLst>
              <a:ext uri="{FF2B5EF4-FFF2-40B4-BE49-F238E27FC236}">
                <a16:creationId xmlns:a16="http://schemas.microsoft.com/office/drawing/2014/main" id="{91480DB7-A199-5687-9187-A6D1F402EF45}"/>
              </a:ext>
            </a:extLst>
          </p:cNvPr>
          <p:cNvSpPr/>
          <p:nvPr/>
        </p:nvSpPr>
        <p:spPr>
          <a:xfrm>
            <a:off x="2256151" y="0"/>
            <a:ext cx="6123715" cy="553223"/>
          </a:xfrm>
          <a:prstGeom prst="homePlate">
            <a:avLst/>
          </a:prstGeom>
          <a:solidFill>
            <a:schemeClr val="accent5">
              <a:lumMod val="75000"/>
            </a:schemeClr>
          </a:solidFill>
          <a:ln w="25400" cap="flat" cmpd="sng" algn="ctr">
            <a:noFill/>
            <a:prstDash val="solid"/>
          </a:ln>
          <a:effectLst/>
        </p:spPr>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165" algn="l" defTabSz="914400" rtl="0" eaLnBrk="1" latinLnBrk="0" hangingPunct="1">
              <a:defRPr sz="1800" kern="1200">
                <a:solidFill>
                  <a:schemeClr val="lt1"/>
                </a:solidFill>
                <a:latin typeface="+mn-lt"/>
                <a:ea typeface="+mn-ea"/>
                <a:cs typeface="+mn-cs"/>
              </a:defRPr>
            </a:lvl5pPr>
            <a:lvl6pPr marL="2285365" algn="l" defTabSz="914400" rtl="0" eaLnBrk="1" latinLnBrk="0" hangingPunct="1">
              <a:defRPr sz="1800" kern="1200">
                <a:solidFill>
                  <a:schemeClr val="lt1"/>
                </a:solidFill>
                <a:latin typeface="+mn-lt"/>
                <a:ea typeface="+mn-ea"/>
                <a:cs typeface="+mn-cs"/>
              </a:defRPr>
            </a:lvl6pPr>
            <a:lvl7pPr marL="2742565" algn="l" defTabSz="914400" rtl="0" eaLnBrk="1" latinLnBrk="0" hangingPunct="1">
              <a:defRPr sz="1800" kern="1200">
                <a:solidFill>
                  <a:schemeClr val="lt1"/>
                </a:solidFill>
                <a:latin typeface="+mn-lt"/>
                <a:ea typeface="+mn-ea"/>
                <a:cs typeface="+mn-cs"/>
              </a:defRPr>
            </a:lvl7pPr>
            <a:lvl8pPr marL="3199765" algn="l" defTabSz="914400" rtl="0" eaLnBrk="1" latinLnBrk="0" hangingPunct="1">
              <a:defRPr sz="1800" kern="1200">
                <a:solidFill>
                  <a:schemeClr val="lt1"/>
                </a:solidFill>
                <a:latin typeface="+mn-lt"/>
                <a:ea typeface="+mn-ea"/>
                <a:cs typeface="+mn-cs"/>
              </a:defRPr>
            </a:lvl8pPr>
            <a:lvl9pPr marL="3656965" algn="l" defTabSz="914400" rtl="0" eaLnBrk="1" latinLnBrk="0" hangingPunct="1">
              <a:defRPr sz="1800" kern="1200">
                <a:solidFill>
                  <a:schemeClr val="lt1"/>
                </a:solidFill>
                <a:latin typeface="+mn-lt"/>
                <a:ea typeface="+mn-ea"/>
                <a:cs typeface="+mn-cs"/>
              </a:defRPr>
            </a:lvl9pPr>
          </a:lstStyle>
          <a:p>
            <a:pPr algn="ctr" defTabSz="685800">
              <a:defRPr/>
            </a:pPr>
            <a:endParaRPr lang="zh-CN" altLang="en-US" sz="1350">
              <a:solidFill>
                <a:srgbClr val="FFFFFF"/>
              </a:solidFill>
              <a:cs typeface="+mn-ea"/>
              <a:sym typeface="+mn-lt"/>
            </a:endParaRPr>
          </a:p>
        </p:txBody>
      </p:sp>
      <p:pic>
        <p:nvPicPr>
          <p:cNvPr id="18" name="图片 17">
            <a:extLst>
              <a:ext uri="{FF2B5EF4-FFF2-40B4-BE49-F238E27FC236}">
                <a16:creationId xmlns:a16="http://schemas.microsoft.com/office/drawing/2014/main" id="{83EE43C0-451C-932B-45CC-52CF463C105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422042" y="-25814"/>
            <a:ext cx="679782" cy="679782"/>
          </a:xfrm>
          <a:prstGeom prst="rect">
            <a:avLst/>
          </a:prstGeom>
        </p:spPr>
      </p:pic>
      <p:sp>
        <p:nvSpPr>
          <p:cNvPr id="19" name="TextBox 34">
            <a:extLst>
              <a:ext uri="{FF2B5EF4-FFF2-40B4-BE49-F238E27FC236}">
                <a16:creationId xmlns:a16="http://schemas.microsoft.com/office/drawing/2014/main" id="{71BBFC77-F9DE-0C51-DE88-45CF30AE36BA}"/>
              </a:ext>
            </a:extLst>
          </p:cNvPr>
          <p:cNvSpPr txBox="1"/>
          <p:nvPr/>
        </p:nvSpPr>
        <p:spPr>
          <a:xfrm>
            <a:off x="481306" y="56041"/>
            <a:ext cx="6071894" cy="461665"/>
          </a:xfrm>
          <a:prstGeom prst="rect">
            <a:avLst/>
          </a:prstGeom>
          <a:noFill/>
        </p:spPr>
        <p:txBody>
          <a:bodyPr wrap="square" rtlCol="0">
            <a:spAutoFit/>
          </a:bodyPr>
          <a:lstStyle/>
          <a:p>
            <a:r>
              <a:rPr lang="zh-CN" altLang="en-US" sz="2400" b="1" spc="300" dirty="0">
                <a:solidFill>
                  <a:schemeClr val="bg1"/>
                </a:solidFill>
                <a:latin typeface="微软雅黑" panose="020B0503020204020204" pitchFamily="34" charset="-122"/>
                <a:ea typeface="微软雅黑" panose="020B0503020204020204" pitchFamily="34" charset="-122"/>
              </a:rPr>
              <a:t>工作介绍</a:t>
            </a:r>
            <a:r>
              <a:rPr lang="en-US" altLang="zh-CN" sz="2400" b="1" spc="300" dirty="0">
                <a:solidFill>
                  <a:schemeClr val="bg1"/>
                </a:solidFill>
                <a:latin typeface="微软雅黑" panose="020B0503020204020204" pitchFamily="34" charset="-122"/>
                <a:ea typeface="微软雅黑" panose="020B0503020204020204" pitchFamily="34" charset="-122"/>
              </a:rPr>
              <a:t>-</a:t>
            </a:r>
            <a:r>
              <a:rPr lang="zh-CN" altLang="en-US" sz="2400" b="1" spc="300" dirty="0">
                <a:solidFill>
                  <a:schemeClr val="bg1"/>
                </a:solidFill>
                <a:latin typeface="微软雅黑" panose="020B0503020204020204" pitchFamily="34" charset="-122"/>
                <a:ea typeface="微软雅黑" panose="020B0503020204020204" pitchFamily="34" charset="-122"/>
              </a:rPr>
              <a:t>整体研究架构（</a:t>
            </a:r>
            <a:r>
              <a:rPr lang="en-US" altLang="zh-CN" sz="2400" b="1" spc="300" dirty="0">
                <a:solidFill>
                  <a:schemeClr val="bg1"/>
                </a:solidFill>
                <a:latin typeface="微软雅黑" panose="020B0503020204020204" pitchFamily="34" charset="-122"/>
                <a:ea typeface="微软雅黑" panose="020B0503020204020204" pitchFamily="34" charset="-122"/>
              </a:rPr>
              <a:t>4/12</a:t>
            </a:r>
            <a:r>
              <a:rPr lang="zh-CN" altLang="en-US" sz="2400" b="1" spc="300" dirty="0">
                <a:solidFill>
                  <a:schemeClr val="bg1"/>
                </a:solidFill>
                <a:latin typeface="微软雅黑" panose="020B0503020204020204" pitchFamily="34" charset="-122"/>
                <a:ea typeface="微软雅黑" panose="020B0503020204020204" pitchFamily="34" charset="-122"/>
              </a:rPr>
              <a:t>）</a:t>
            </a:r>
          </a:p>
        </p:txBody>
      </p:sp>
      <p:cxnSp>
        <p:nvCxnSpPr>
          <p:cNvPr id="20" name="直接连接符 19">
            <a:extLst>
              <a:ext uri="{FF2B5EF4-FFF2-40B4-BE49-F238E27FC236}">
                <a16:creationId xmlns:a16="http://schemas.microsoft.com/office/drawing/2014/main" id="{CE93628A-6CDE-F3F1-1116-F03B8552D2A7}"/>
              </a:ext>
            </a:extLst>
          </p:cNvPr>
          <p:cNvCxnSpPr>
            <a:cxnSpLocks/>
          </p:cNvCxnSpPr>
          <p:nvPr/>
        </p:nvCxnSpPr>
        <p:spPr>
          <a:xfrm>
            <a:off x="0" y="723464"/>
            <a:ext cx="9146843" cy="0"/>
          </a:xfrm>
          <a:prstGeom prst="line">
            <a:avLst/>
          </a:prstGeom>
          <a:ln w="28575">
            <a:solidFill>
              <a:schemeClr val="accent5">
                <a:lumMod val="75000"/>
              </a:schemeClr>
            </a:solidFill>
            <a:prstDash val="solid"/>
          </a:ln>
        </p:spPr>
        <p:style>
          <a:lnRef idx="1">
            <a:schemeClr val="accent1"/>
          </a:lnRef>
          <a:fillRef idx="0">
            <a:schemeClr val="accent1"/>
          </a:fillRef>
          <a:effectRef idx="0">
            <a:schemeClr val="accent1"/>
          </a:effectRef>
          <a:fontRef idx="minor">
            <a:schemeClr val="tx1"/>
          </a:fontRef>
        </p:style>
      </p:cxnSp>
      <p:sp>
        <p:nvSpPr>
          <p:cNvPr id="21" name="文本框 20">
            <a:extLst>
              <a:ext uri="{FF2B5EF4-FFF2-40B4-BE49-F238E27FC236}">
                <a16:creationId xmlns:a16="http://schemas.microsoft.com/office/drawing/2014/main" id="{0A40F528-8F1E-0B1F-CF77-7D7349D02473}"/>
              </a:ext>
            </a:extLst>
          </p:cNvPr>
          <p:cNvSpPr txBox="1"/>
          <p:nvPr/>
        </p:nvSpPr>
        <p:spPr>
          <a:xfrm>
            <a:off x="3338880" y="4020045"/>
            <a:ext cx="1339975" cy="396583"/>
          </a:xfrm>
          <a:prstGeom prst="rect">
            <a:avLst/>
          </a:prstGeom>
          <a:noFill/>
        </p:spPr>
        <p:txBody>
          <a:bodyPr wrap="square" rtlCol="0">
            <a:spAutoFit/>
          </a:bodyPr>
          <a:lstStyle/>
          <a:p>
            <a:pPr algn="ctr">
              <a:lnSpc>
                <a:spcPct val="120000"/>
              </a:lnSpc>
              <a:defRPr/>
            </a:pPr>
            <a:r>
              <a:rPr lang="zh-CN" altLang="en-US" b="1" dirty="0">
                <a:solidFill>
                  <a:srgbClr val="0070C0"/>
                </a:solidFill>
                <a:latin typeface="微软雅黑" panose="020B0503020204020204" pitchFamily="34" charset="-122"/>
                <a:ea typeface="微软雅黑" panose="020B0503020204020204" pitchFamily="34" charset="-122"/>
              </a:rPr>
              <a:t>研究内容</a:t>
            </a:r>
            <a:endParaRPr lang="en-US" altLang="zh-CN" b="1" dirty="0">
              <a:solidFill>
                <a:srgbClr val="0070C0"/>
              </a:solidFill>
              <a:latin typeface="微软雅黑" panose="020B0503020204020204" pitchFamily="34" charset="-122"/>
              <a:ea typeface="微软雅黑" panose="020B0503020204020204" pitchFamily="34" charset="-122"/>
            </a:endParaRPr>
          </a:p>
        </p:txBody>
      </p:sp>
      <p:sp>
        <p:nvSpPr>
          <p:cNvPr id="22" name="MH_Other_4">
            <a:extLst>
              <a:ext uri="{FF2B5EF4-FFF2-40B4-BE49-F238E27FC236}">
                <a16:creationId xmlns:a16="http://schemas.microsoft.com/office/drawing/2014/main" id="{FF6F1B97-D80A-CC07-72B3-45B99C6C1A05}"/>
              </a:ext>
            </a:extLst>
          </p:cNvPr>
          <p:cNvSpPr/>
          <p:nvPr>
            <p:custDataLst>
              <p:tags r:id="rId2"/>
            </p:custDataLst>
          </p:nvPr>
        </p:nvSpPr>
        <p:spPr>
          <a:xfrm>
            <a:off x="3270254" y="4142969"/>
            <a:ext cx="148111" cy="150737"/>
          </a:xfrm>
          <a:prstGeom prst="ellipse">
            <a:avLst/>
          </a:prstGeom>
          <a:solidFill>
            <a:srgbClr val="4679A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HK" altLang="en-US">
              <a:solidFill>
                <a:srgbClr val="FFFFFF"/>
              </a:solidFill>
              <a:cs typeface="+mn-ea"/>
              <a:sym typeface="+mn-lt"/>
            </a:endParaRPr>
          </a:p>
        </p:txBody>
      </p:sp>
      <p:sp>
        <p:nvSpPr>
          <p:cNvPr id="23" name="文本框 22">
            <a:extLst>
              <a:ext uri="{FF2B5EF4-FFF2-40B4-BE49-F238E27FC236}">
                <a16:creationId xmlns:a16="http://schemas.microsoft.com/office/drawing/2014/main" id="{D8EFB149-68F6-8D22-5F2F-1D1868BD65D2}"/>
              </a:ext>
            </a:extLst>
          </p:cNvPr>
          <p:cNvSpPr txBox="1"/>
          <p:nvPr/>
        </p:nvSpPr>
        <p:spPr>
          <a:xfrm>
            <a:off x="3162032" y="4308439"/>
            <a:ext cx="1861844" cy="738344"/>
          </a:xfrm>
          <a:prstGeom prst="rect">
            <a:avLst/>
          </a:prstGeom>
          <a:noFill/>
        </p:spPr>
        <p:txBody>
          <a:bodyPr wrap="square" rtlCol="0">
            <a:spAutoFit/>
          </a:bodyPr>
          <a:lstStyle/>
          <a:p>
            <a:pPr indent="-285750">
              <a:lnSpc>
                <a:spcPct val="120000"/>
              </a:lnSpc>
              <a:buFont typeface="Wingdings" panose="05000000000000000000" pitchFamily="2" charset="2"/>
              <a:buChar char="Ø"/>
              <a:defRPr/>
            </a:pP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通过使用稠密匹配技术，对图像中像素特征进行稠密式提取。</a:t>
            </a:r>
          </a:p>
        </p:txBody>
      </p:sp>
      <p:sp>
        <p:nvSpPr>
          <p:cNvPr id="24" name="矩形: 圆角 23">
            <a:extLst>
              <a:ext uri="{FF2B5EF4-FFF2-40B4-BE49-F238E27FC236}">
                <a16:creationId xmlns:a16="http://schemas.microsoft.com/office/drawing/2014/main" id="{B6652E47-B2A7-FF1D-CA2B-FE5B030BBC19}"/>
              </a:ext>
            </a:extLst>
          </p:cNvPr>
          <p:cNvSpPr/>
          <p:nvPr/>
        </p:nvSpPr>
        <p:spPr>
          <a:xfrm>
            <a:off x="3174893" y="4056416"/>
            <a:ext cx="1964426" cy="100190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spTree>
    <p:extLst>
      <p:ext uri="{BB962C8B-B14F-4D97-AF65-F5344CB8AC3E}">
        <p14:creationId xmlns:p14="http://schemas.microsoft.com/office/powerpoint/2010/main" val="1809310484"/>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对象 3">
            <a:extLst>
              <a:ext uri="{FF2B5EF4-FFF2-40B4-BE49-F238E27FC236}">
                <a16:creationId xmlns:a16="http://schemas.microsoft.com/office/drawing/2014/main" id="{8268DC16-B0D9-E17F-E325-60B939471FDD}"/>
              </a:ext>
            </a:extLst>
          </p:cNvPr>
          <p:cNvGraphicFramePr>
            <a:graphicFrameLocks noChangeAspect="1"/>
          </p:cNvGraphicFramePr>
          <p:nvPr>
            <p:extLst>
              <p:ext uri="{D42A27DB-BD31-4B8C-83A1-F6EECF244321}">
                <p14:modId xmlns:p14="http://schemas.microsoft.com/office/powerpoint/2010/main" val="3492652431"/>
              </p:ext>
            </p:extLst>
          </p:nvPr>
        </p:nvGraphicFramePr>
        <p:xfrm>
          <a:off x="244938" y="987215"/>
          <a:ext cx="4777248" cy="1370615"/>
        </p:xfrm>
        <a:graphic>
          <a:graphicData uri="http://schemas.openxmlformats.org/presentationml/2006/ole">
            <mc:AlternateContent xmlns:mc="http://schemas.openxmlformats.org/markup-compatibility/2006">
              <mc:Choice xmlns:v="urn:schemas-microsoft-com:vml" Requires="v">
                <p:oleObj name="Visio" r:id="rId3" imgW="8000797" imgH="2295560" progId="Visio.Drawing.15">
                  <p:embed/>
                </p:oleObj>
              </mc:Choice>
              <mc:Fallback>
                <p:oleObj name="Visio" r:id="rId3" imgW="8000797" imgH="2295560" progId="Visio.Drawing.15">
                  <p:embed/>
                  <p:pic>
                    <p:nvPicPr>
                      <p:cNvPr id="4" name="对象 3">
                        <a:extLst>
                          <a:ext uri="{FF2B5EF4-FFF2-40B4-BE49-F238E27FC236}">
                            <a16:creationId xmlns:a16="http://schemas.microsoft.com/office/drawing/2014/main" id="{8268DC16-B0D9-E17F-E325-60B939471FDD}"/>
                          </a:ext>
                        </a:extLst>
                      </p:cNvPr>
                      <p:cNvPicPr/>
                      <p:nvPr/>
                    </p:nvPicPr>
                    <p:blipFill>
                      <a:blip r:embed="rId4"/>
                      <a:stretch>
                        <a:fillRect/>
                      </a:stretch>
                    </p:blipFill>
                    <p:spPr>
                      <a:xfrm>
                        <a:off x="244938" y="987215"/>
                        <a:ext cx="4777248" cy="1370615"/>
                      </a:xfrm>
                      <a:prstGeom prst="rect">
                        <a:avLst/>
                      </a:prstGeom>
                    </p:spPr>
                  </p:pic>
                </p:oleObj>
              </mc:Fallback>
            </mc:AlternateContent>
          </a:graphicData>
        </a:graphic>
      </p:graphicFrame>
      <p:sp>
        <p:nvSpPr>
          <p:cNvPr id="12" name="文本框 11">
            <a:extLst>
              <a:ext uri="{FF2B5EF4-FFF2-40B4-BE49-F238E27FC236}">
                <a16:creationId xmlns:a16="http://schemas.microsoft.com/office/drawing/2014/main" id="{B8623CAF-2B53-1430-2BD0-9698E1EF0C08}"/>
              </a:ext>
            </a:extLst>
          </p:cNvPr>
          <p:cNvSpPr txBox="1"/>
          <p:nvPr/>
        </p:nvSpPr>
        <p:spPr>
          <a:xfrm>
            <a:off x="5082974" y="893706"/>
            <a:ext cx="4061026" cy="1603131"/>
          </a:xfrm>
          <a:prstGeom prst="rect">
            <a:avLst/>
          </a:prstGeom>
          <a:noFill/>
        </p:spPr>
        <p:txBody>
          <a:bodyPr wrap="square">
            <a:spAutoFit/>
          </a:bodyPr>
          <a:lstStyle/>
          <a:p>
            <a:pPr marL="0" lvl="2">
              <a:lnSpc>
                <a:spcPct val="125000"/>
              </a:lnSpc>
              <a:spcBef>
                <a:spcPct val="0"/>
              </a:spcBef>
              <a:buFont typeface="Wingdings" panose="05000000000000000000" pitchFamily="2" charset="2"/>
              <a:buChar char="Ø"/>
            </a:pPr>
            <a:r>
              <a:rPr lang="zh-CN" altLang="en-US" sz="1600" b="1" dirty="0">
                <a:solidFill>
                  <a:srgbClr val="00B0F0"/>
                </a:solidFill>
                <a:latin typeface="微软雅黑" panose="020B0503020204020204" pitchFamily="34" charset="-122"/>
                <a:ea typeface="微软雅黑" panose="020B0503020204020204" pitchFamily="34" charset="-122"/>
                <a:cs typeface="+mn-ea"/>
              </a:rPr>
              <a:t>编码器</a:t>
            </a:r>
            <a:endParaRPr lang="en-US" altLang="zh-CN" sz="1600" b="1" dirty="0">
              <a:solidFill>
                <a:srgbClr val="00B0F0"/>
              </a:solidFill>
              <a:latin typeface="微软雅黑" panose="020B0503020204020204" pitchFamily="34" charset="-122"/>
              <a:ea typeface="微软雅黑" panose="020B0503020204020204" pitchFamily="34" charset="-122"/>
              <a:cs typeface="+mn-ea"/>
            </a:endParaRPr>
          </a:p>
          <a:p>
            <a:pPr marL="0" lvl="2">
              <a:lnSpc>
                <a:spcPct val="125000"/>
              </a:lnSpc>
              <a:spcBef>
                <a:spcPct val="0"/>
              </a:spcBef>
            </a:pPr>
            <a:r>
              <a:rPr lang="zh-CN" altLang="en-US" sz="1600" dirty="0">
                <a:latin typeface="微软雅黑" panose="020B0503020204020204" pitchFamily="34" charset="-122"/>
                <a:ea typeface="微软雅黑" panose="020B0503020204020204" pitchFamily="34" charset="-122"/>
                <a:cs typeface="+mn-ea"/>
              </a:rPr>
              <a:t>在用户端编码器将输入图像压缩为固定大小的张量，编码器通过堆叠的填充层，卷积层，实例归一化层（</a:t>
            </a:r>
            <a:r>
              <a:rPr lang="en-US" altLang="zh-CN" sz="1600" dirty="0">
                <a:latin typeface="微软雅黑" panose="020B0503020204020204" pitchFamily="34" charset="-122"/>
                <a:ea typeface="微软雅黑" panose="020B0503020204020204" pitchFamily="34" charset="-122"/>
                <a:cs typeface="+mn-ea"/>
              </a:rPr>
              <a:t>Instance Normalization</a:t>
            </a:r>
            <a:r>
              <a:rPr lang="zh-CN" altLang="en-US" sz="1600" dirty="0">
                <a:latin typeface="微软雅黑" panose="020B0503020204020204" pitchFamily="34" charset="-122"/>
                <a:ea typeface="微软雅黑" panose="020B0503020204020204" pitchFamily="34" charset="-122"/>
                <a:cs typeface="+mn-ea"/>
              </a:rPr>
              <a:t>）以及</a:t>
            </a:r>
            <a:r>
              <a:rPr lang="en-US" altLang="zh-CN" sz="1600" dirty="0" err="1">
                <a:latin typeface="微软雅黑" panose="020B0503020204020204" pitchFamily="34" charset="-122"/>
                <a:ea typeface="微软雅黑" panose="020B0503020204020204" pitchFamily="34" charset="-122"/>
                <a:cs typeface="+mn-ea"/>
              </a:rPr>
              <a:t>PReLU</a:t>
            </a:r>
            <a:r>
              <a:rPr lang="zh-CN" altLang="en-US" sz="1600" dirty="0">
                <a:latin typeface="微软雅黑" panose="020B0503020204020204" pitchFamily="34" charset="-122"/>
                <a:ea typeface="微软雅黑" panose="020B0503020204020204" pitchFamily="34" charset="-122"/>
                <a:cs typeface="+mn-ea"/>
              </a:rPr>
              <a:t>激活函数组成。</a:t>
            </a:r>
            <a:endParaRPr lang="en-US" altLang="zh-CN" sz="1600" dirty="0">
              <a:latin typeface="微软雅黑" panose="020B0503020204020204" pitchFamily="34" charset="-122"/>
              <a:ea typeface="微软雅黑" panose="020B0503020204020204" pitchFamily="34" charset="-122"/>
              <a:cs typeface="+mn-ea"/>
            </a:endParaRPr>
          </a:p>
        </p:txBody>
      </p:sp>
      <p:sp>
        <p:nvSpPr>
          <p:cNvPr id="13" name="文本框 12">
            <a:extLst>
              <a:ext uri="{FF2B5EF4-FFF2-40B4-BE49-F238E27FC236}">
                <a16:creationId xmlns:a16="http://schemas.microsoft.com/office/drawing/2014/main" id="{668929AA-11E1-0445-B93C-E2C187ABAEA3}"/>
              </a:ext>
            </a:extLst>
          </p:cNvPr>
          <p:cNvSpPr txBox="1"/>
          <p:nvPr/>
        </p:nvSpPr>
        <p:spPr>
          <a:xfrm>
            <a:off x="5098822" y="2726115"/>
            <a:ext cx="3831762" cy="2218684"/>
          </a:xfrm>
          <a:prstGeom prst="rect">
            <a:avLst/>
          </a:prstGeom>
          <a:noFill/>
        </p:spPr>
        <p:txBody>
          <a:bodyPr wrap="square">
            <a:spAutoFit/>
          </a:bodyPr>
          <a:lstStyle/>
          <a:p>
            <a:pPr marL="0" lvl="2">
              <a:lnSpc>
                <a:spcPct val="125000"/>
              </a:lnSpc>
              <a:spcBef>
                <a:spcPct val="0"/>
              </a:spcBef>
              <a:buFont typeface="Wingdings" panose="05000000000000000000" pitchFamily="2" charset="2"/>
              <a:buChar char="Ø"/>
            </a:pPr>
            <a:r>
              <a:rPr lang="zh-CN" altLang="en-US" sz="1600" b="1" dirty="0">
                <a:solidFill>
                  <a:srgbClr val="00B0F0"/>
                </a:solidFill>
                <a:latin typeface="微软雅黑" panose="020B0503020204020204" pitchFamily="34" charset="-122"/>
                <a:ea typeface="微软雅黑" panose="020B0503020204020204" pitchFamily="34" charset="-122"/>
                <a:cs typeface="+mn-ea"/>
              </a:rPr>
              <a:t>鉴别器</a:t>
            </a:r>
            <a:endParaRPr lang="en-US" altLang="zh-CN" sz="1600" b="1" dirty="0">
              <a:solidFill>
                <a:srgbClr val="00B0F0"/>
              </a:solidFill>
              <a:latin typeface="微软雅黑" panose="020B0503020204020204" pitchFamily="34" charset="-122"/>
              <a:ea typeface="微软雅黑" panose="020B0503020204020204" pitchFamily="34" charset="-122"/>
              <a:cs typeface="+mn-ea"/>
            </a:endParaRPr>
          </a:p>
          <a:p>
            <a:pPr marL="0" lvl="2">
              <a:lnSpc>
                <a:spcPct val="125000"/>
              </a:lnSpc>
              <a:spcBef>
                <a:spcPct val="0"/>
              </a:spcBef>
            </a:pPr>
            <a:r>
              <a:rPr lang="zh-CN" altLang="en-US" sz="1600" dirty="0">
                <a:latin typeface="微软雅黑" panose="020B0503020204020204" pitchFamily="34" charset="-122"/>
                <a:ea typeface="微软雅黑" panose="020B0503020204020204" pitchFamily="34" charset="-122"/>
                <a:cs typeface="+mn-ea"/>
              </a:rPr>
              <a:t>在训练时，鉴别器将判断一张输入图像是否属于真实数据集中的图像。采用最小二乘法的多尺度损失函数，进一步稳定训练过程。</a:t>
            </a:r>
            <a:endParaRPr lang="en-US" altLang="zh-CN" sz="1600" dirty="0">
              <a:latin typeface="微软雅黑" panose="020B0503020204020204" pitchFamily="34" charset="-122"/>
              <a:ea typeface="微软雅黑" panose="020B0503020204020204" pitchFamily="34" charset="-122"/>
              <a:cs typeface="+mn-ea"/>
            </a:endParaRPr>
          </a:p>
          <a:p>
            <a:pPr marL="0" lvl="2">
              <a:lnSpc>
                <a:spcPct val="125000"/>
              </a:lnSpc>
              <a:spcBef>
                <a:spcPct val="0"/>
              </a:spcBef>
            </a:pPr>
            <a:r>
              <a:rPr lang="zh-CN" altLang="en-US" sz="1600" dirty="0">
                <a:latin typeface="微软雅黑" panose="020B0503020204020204" pitchFamily="34" charset="-122"/>
                <a:ea typeface="微软雅黑" panose="020B0503020204020204" pitchFamily="34" charset="-122"/>
                <a:cs typeface="+mn-ea"/>
              </a:rPr>
              <a:t>通过鉴别器和生成器的对抗式训练，逐步增加生成图像和原始图像的相近程度。</a:t>
            </a:r>
            <a:endParaRPr lang="en-US" altLang="zh-CN" sz="1600" dirty="0">
              <a:latin typeface="微软雅黑" panose="020B0503020204020204" pitchFamily="34" charset="-122"/>
              <a:ea typeface="微软雅黑" panose="020B0503020204020204" pitchFamily="34" charset="-122"/>
              <a:cs typeface="+mn-ea"/>
            </a:endParaRPr>
          </a:p>
        </p:txBody>
      </p:sp>
      <p:graphicFrame>
        <p:nvGraphicFramePr>
          <p:cNvPr id="5" name="对象 4">
            <a:extLst>
              <a:ext uri="{FF2B5EF4-FFF2-40B4-BE49-F238E27FC236}">
                <a16:creationId xmlns:a16="http://schemas.microsoft.com/office/drawing/2014/main" id="{CF6A4810-CDB4-2E5B-E77E-CB3C1D96CBC7}"/>
              </a:ext>
            </a:extLst>
          </p:cNvPr>
          <p:cNvGraphicFramePr>
            <a:graphicFrameLocks noChangeAspect="1"/>
          </p:cNvGraphicFramePr>
          <p:nvPr>
            <p:extLst>
              <p:ext uri="{D42A27DB-BD31-4B8C-83A1-F6EECF244321}">
                <p14:modId xmlns:p14="http://schemas.microsoft.com/office/powerpoint/2010/main" val="2263789374"/>
              </p:ext>
            </p:extLst>
          </p:nvPr>
        </p:nvGraphicFramePr>
        <p:xfrm>
          <a:off x="389056" y="2653722"/>
          <a:ext cx="4709766" cy="2363469"/>
        </p:xfrm>
        <a:graphic>
          <a:graphicData uri="http://schemas.openxmlformats.org/presentationml/2006/ole">
            <mc:AlternateContent xmlns:mc="http://schemas.openxmlformats.org/markup-compatibility/2006">
              <mc:Choice xmlns:v="urn:schemas-microsoft-com:vml" Requires="v">
                <p:oleObj name="Visio" r:id="rId5" imgW="10458184" imgH="5247961" progId="Visio.Drawing.15">
                  <p:embed/>
                </p:oleObj>
              </mc:Choice>
              <mc:Fallback>
                <p:oleObj name="Visio" r:id="rId5" imgW="10458184" imgH="5247961" progId="Visio.Drawing.15">
                  <p:embed/>
                  <p:pic>
                    <p:nvPicPr>
                      <p:cNvPr id="5" name="对象 4">
                        <a:extLst>
                          <a:ext uri="{FF2B5EF4-FFF2-40B4-BE49-F238E27FC236}">
                            <a16:creationId xmlns:a16="http://schemas.microsoft.com/office/drawing/2014/main" id="{CF6A4810-CDB4-2E5B-E77E-CB3C1D96CBC7}"/>
                          </a:ext>
                        </a:extLst>
                      </p:cNvPr>
                      <p:cNvPicPr/>
                      <p:nvPr/>
                    </p:nvPicPr>
                    <p:blipFill>
                      <a:blip r:embed="rId6"/>
                      <a:stretch>
                        <a:fillRect/>
                      </a:stretch>
                    </p:blipFill>
                    <p:spPr>
                      <a:xfrm>
                        <a:off x="389056" y="2653722"/>
                        <a:ext cx="4709766" cy="2363469"/>
                      </a:xfrm>
                      <a:prstGeom prst="rect">
                        <a:avLst/>
                      </a:prstGeom>
                    </p:spPr>
                  </p:pic>
                </p:oleObj>
              </mc:Fallback>
            </mc:AlternateContent>
          </a:graphicData>
        </a:graphic>
      </p:graphicFrame>
      <p:sp>
        <p:nvSpPr>
          <p:cNvPr id="9" name="矩形 8">
            <a:extLst>
              <a:ext uri="{FF2B5EF4-FFF2-40B4-BE49-F238E27FC236}">
                <a16:creationId xmlns:a16="http://schemas.microsoft.com/office/drawing/2014/main" id="{315C04A8-BEE0-6237-3EA2-2CD7E0B2659E}"/>
              </a:ext>
            </a:extLst>
          </p:cNvPr>
          <p:cNvSpPr/>
          <p:nvPr/>
        </p:nvSpPr>
        <p:spPr>
          <a:xfrm>
            <a:off x="53612" y="616"/>
            <a:ext cx="106186" cy="550394"/>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矩形 13">
            <a:extLst>
              <a:ext uri="{FF2B5EF4-FFF2-40B4-BE49-F238E27FC236}">
                <a16:creationId xmlns:a16="http://schemas.microsoft.com/office/drawing/2014/main" id="{443FEFC5-03CA-2D59-FE54-B415B751163D}"/>
              </a:ext>
            </a:extLst>
          </p:cNvPr>
          <p:cNvSpPr/>
          <p:nvPr/>
        </p:nvSpPr>
        <p:spPr>
          <a:xfrm>
            <a:off x="213995" y="616"/>
            <a:ext cx="2043260" cy="550394"/>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五边形 6">
            <a:extLst>
              <a:ext uri="{FF2B5EF4-FFF2-40B4-BE49-F238E27FC236}">
                <a16:creationId xmlns:a16="http://schemas.microsoft.com/office/drawing/2014/main" id="{893089D3-E438-337E-730A-BACEDD3DA644}"/>
              </a:ext>
            </a:extLst>
          </p:cNvPr>
          <p:cNvSpPr/>
          <p:nvPr/>
        </p:nvSpPr>
        <p:spPr>
          <a:xfrm>
            <a:off x="2256151" y="0"/>
            <a:ext cx="6123715" cy="553223"/>
          </a:xfrm>
          <a:prstGeom prst="homePlate">
            <a:avLst/>
          </a:prstGeom>
          <a:solidFill>
            <a:schemeClr val="accent5">
              <a:lumMod val="75000"/>
            </a:schemeClr>
          </a:solidFill>
          <a:ln w="25400" cap="flat" cmpd="sng" algn="ctr">
            <a:noFill/>
            <a:prstDash val="solid"/>
          </a:ln>
          <a:effectLst/>
        </p:spPr>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165" algn="l" defTabSz="914400" rtl="0" eaLnBrk="1" latinLnBrk="0" hangingPunct="1">
              <a:defRPr sz="1800" kern="1200">
                <a:solidFill>
                  <a:schemeClr val="lt1"/>
                </a:solidFill>
                <a:latin typeface="+mn-lt"/>
                <a:ea typeface="+mn-ea"/>
                <a:cs typeface="+mn-cs"/>
              </a:defRPr>
            </a:lvl5pPr>
            <a:lvl6pPr marL="2285365" algn="l" defTabSz="914400" rtl="0" eaLnBrk="1" latinLnBrk="0" hangingPunct="1">
              <a:defRPr sz="1800" kern="1200">
                <a:solidFill>
                  <a:schemeClr val="lt1"/>
                </a:solidFill>
                <a:latin typeface="+mn-lt"/>
                <a:ea typeface="+mn-ea"/>
                <a:cs typeface="+mn-cs"/>
              </a:defRPr>
            </a:lvl6pPr>
            <a:lvl7pPr marL="2742565" algn="l" defTabSz="914400" rtl="0" eaLnBrk="1" latinLnBrk="0" hangingPunct="1">
              <a:defRPr sz="1800" kern="1200">
                <a:solidFill>
                  <a:schemeClr val="lt1"/>
                </a:solidFill>
                <a:latin typeface="+mn-lt"/>
                <a:ea typeface="+mn-ea"/>
                <a:cs typeface="+mn-cs"/>
              </a:defRPr>
            </a:lvl7pPr>
            <a:lvl8pPr marL="3199765" algn="l" defTabSz="914400" rtl="0" eaLnBrk="1" latinLnBrk="0" hangingPunct="1">
              <a:defRPr sz="1800" kern="1200">
                <a:solidFill>
                  <a:schemeClr val="lt1"/>
                </a:solidFill>
                <a:latin typeface="+mn-lt"/>
                <a:ea typeface="+mn-ea"/>
                <a:cs typeface="+mn-cs"/>
              </a:defRPr>
            </a:lvl8pPr>
            <a:lvl9pPr marL="3656965" algn="l" defTabSz="914400" rtl="0" eaLnBrk="1" latinLnBrk="0" hangingPunct="1">
              <a:defRPr sz="1800" kern="1200">
                <a:solidFill>
                  <a:schemeClr val="lt1"/>
                </a:solidFill>
                <a:latin typeface="+mn-lt"/>
                <a:ea typeface="+mn-ea"/>
                <a:cs typeface="+mn-cs"/>
              </a:defRPr>
            </a:lvl9pPr>
          </a:lstStyle>
          <a:p>
            <a:pPr algn="ctr" defTabSz="685800">
              <a:defRPr/>
            </a:pPr>
            <a:endParaRPr lang="zh-CN" altLang="en-US" sz="1350">
              <a:solidFill>
                <a:srgbClr val="FFFFFF"/>
              </a:solidFill>
              <a:cs typeface="+mn-ea"/>
              <a:sym typeface="+mn-lt"/>
            </a:endParaRPr>
          </a:p>
        </p:txBody>
      </p:sp>
      <p:pic>
        <p:nvPicPr>
          <p:cNvPr id="16" name="图片 15">
            <a:extLst>
              <a:ext uri="{FF2B5EF4-FFF2-40B4-BE49-F238E27FC236}">
                <a16:creationId xmlns:a16="http://schemas.microsoft.com/office/drawing/2014/main" id="{614E433B-F34A-7A3E-ADD9-C53F48DBE21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422042" y="-25814"/>
            <a:ext cx="679782" cy="679782"/>
          </a:xfrm>
          <a:prstGeom prst="rect">
            <a:avLst/>
          </a:prstGeom>
        </p:spPr>
      </p:pic>
      <p:sp>
        <p:nvSpPr>
          <p:cNvPr id="17" name="TextBox 34">
            <a:extLst>
              <a:ext uri="{FF2B5EF4-FFF2-40B4-BE49-F238E27FC236}">
                <a16:creationId xmlns:a16="http://schemas.microsoft.com/office/drawing/2014/main" id="{95D40F85-744F-82E5-B0F0-F0BBB381B649}"/>
              </a:ext>
            </a:extLst>
          </p:cNvPr>
          <p:cNvSpPr txBox="1"/>
          <p:nvPr/>
        </p:nvSpPr>
        <p:spPr>
          <a:xfrm>
            <a:off x="481306" y="56041"/>
            <a:ext cx="6071894" cy="461665"/>
          </a:xfrm>
          <a:prstGeom prst="rect">
            <a:avLst/>
          </a:prstGeom>
          <a:noFill/>
        </p:spPr>
        <p:txBody>
          <a:bodyPr wrap="square" rtlCol="0">
            <a:spAutoFit/>
          </a:bodyPr>
          <a:lstStyle/>
          <a:p>
            <a:r>
              <a:rPr lang="zh-CN" altLang="en-US" sz="2400" b="1" spc="300" dirty="0">
                <a:solidFill>
                  <a:schemeClr val="bg1"/>
                </a:solidFill>
                <a:latin typeface="微软雅黑" panose="020B0503020204020204" pitchFamily="34" charset="-122"/>
                <a:ea typeface="微软雅黑" panose="020B0503020204020204" pitchFamily="34" charset="-122"/>
              </a:rPr>
              <a:t>工作介绍</a:t>
            </a:r>
            <a:r>
              <a:rPr lang="en-US" altLang="zh-CN" sz="2400" b="1" spc="300" dirty="0">
                <a:solidFill>
                  <a:schemeClr val="bg1"/>
                </a:solidFill>
                <a:latin typeface="微软雅黑" panose="020B0503020204020204" pitchFamily="34" charset="-122"/>
                <a:ea typeface="微软雅黑" panose="020B0503020204020204" pitchFamily="34" charset="-122"/>
              </a:rPr>
              <a:t>-</a:t>
            </a:r>
            <a:r>
              <a:rPr lang="zh-CN" altLang="en-US" sz="2400" b="1" spc="300" dirty="0">
                <a:solidFill>
                  <a:schemeClr val="bg1"/>
                </a:solidFill>
                <a:latin typeface="微软雅黑" panose="020B0503020204020204" pitchFamily="34" charset="-122"/>
                <a:ea typeface="微软雅黑" panose="020B0503020204020204" pitchFamily="34" charset="-122"/>
              </a:rPr>
              <a:t>语义图像传输框架（</a:t>
            </a:r>
            <a:r>
              <a:rPr lang="en-US" altLang="zh-CN" sz="2400" b="1" spc="300" dirty="0">
                <a:solidFill>
                  <a:schemeClr val="bg1"/>
                </a:solidFill>
                <a:latin typeface="微软雅黑" panose="020B0503020204020204" pitchFamily="34" charset="-122"/>
                <a:ea typeface="微软雅黑" panose="020B0503020204020204" pitchFamily="34" charset="-122"/>
              </a:rPr>
              <a:t>5/12</a:t>
            </a:r>
            <a:r>
              <a:rPr lang="zh-CN" altLang="en-US" sz="2400" b="1" spc="300" dirty="0">
                <a:solidFill>
                  <a:schemeClr val="bg1"/>
                </a:solidFill>
                <a:latin typeface="微软雅黑" panose="020B0503020204020204" pitchFamily="34" charset="-122"/>
                <a:ea typeface="微软雅黑" panose="020B0503020204020204" pitchFamily="34" charset="-122"/>
              </a:rPr>
              <a:t>）</a:t>
            </a:r>
          </a:p>
        </p:txBody>
      </p:sp>
      <p:cxnSp>
        <p:nvCxnSpPr>
          <p:cNvPr id="18" name="直接连接符 17">
            <a:extLst>
              <a:ext uri="{FF2B5EF4-FFF2-40B4-BE49-F238E27FC236}">
                <a16:creationId xmlns:a16="http://schemas.microsoft.com/office/drawing/2014/main" id="{A24DA4BC-A9FD-F087-4022-CF3CC1E7DCAB}"/>
              </a:ext>
            </a:extLst>
          </p:cNvPr>
          <p:cNvCxnSpPr>
            <a:cxnSpLocks/>
          </p:cNvCxnSpPr>
          <p:nvPr/>
        </p:nvCxnSpPr>
        <p:spPr>
          <a:xfrm>
            <a:off x="0" y="723464"/>
            <a:ext cx="9146843" cy="0"/>
          </a:xfrm>
          <a:prstGeom prst="line">
            <a:avLst/>
          </a:prstGeom>
          <a:ln w="28575">
            <a:solidFill>
              <a:schemeClr val="accent5">
                <a:lumMod val="75000"/>
              </a:schemeClr>
            </a:solidFill>
            <a:prstDash val="solid"/>
          </a:ln>
        </p:spPr>
        <p:style>
          <a:lnRef idx="1">
            <a:schemeClr val="accent1"/>
          </a:lnRef>
          <a:fillRef idx="0">
            <a:schemeClr val="accent1"/>
          </a:fillRef>
          <a:effectRef idx="0">
            <a:schemeClr val="accent1"/>
          </a:effectRef>
          <a:fontRef idx="minor">
            <a:schemeClr val="tx1"/>
          </a:fontRef>
        </p:style>
      </p:cxnSp>
      <p:sp>
        <p:nvSpPr>
          <p:cNvPr id="19" name="矩形: 圆角 18">
            <a:extLst>
              <a:ext uri="{FF2B5EF4-FFF2-40B4-BE49-F238E27FC236}">
                <a16:creationId xmlns:a16="http://schemas.microsoft.com/office/drawing/2014/main" id="{77F41BBA-5919-3569-896D-DDA2495DA662}"/>
              </a:ext>
            </a:extLst>
          </p:cNvPr>
          <p:cNvSpPr/>
          <p:nvPr/>
        </p:nvSpPr>
        <p:spPr>
          <a:xfrm>
            <a:off x="106704" y="807652"/>
            <a:ext cx="8995119" cy="1755928"/>
          </a:xfrm>
          <a:prstGeom prst="roundRect">
            <a:avLst>
              <a:gd name="adj" fmla="val 3137"/>
            </a:avLst>
          </a:prstGeom>
          <a:noFill/>
          <a:ln>
            <a:solidFill>
              <a:schemeClr val="accent5">
                <a:lumMod val="75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圆角 19">
            <a:extLst>
              <a:ext uri="{FF2B5EF4-FFF2-40B4-BE49-F238E27FC236}">
                <a16:creationId xmlns:a16="http://schemas.microsoft.com/office/drawing/2014/main" id="{AC2A233A-1FB7-D021-BA33-41645369EBC2}"/>
              </a:ext>
            </a:extLst>
          </p:cNvPr>
          <p:cNvSpPr/>
          <p:nvPr/>
        </p:nvSpPr>
        <p:spPr>
          <a:xfrm>
            <a:off x="106704" y="2635973"/>
            <a:ext cx="8995119" cy="2451485"/>
          </a:xfrm>
          <a:prstGeom prst="roundRect">
            <a:avLst>
              <a:gd name="adj" fmla="val 3137"/>
            </a:avLst>
          </a:prstGeom>
          <a:noFill/>
          <a:ln>
            <a:solidFill>
              <a:schemeClr val="accent5">
                <a:lumMod val="75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935072950"/>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对象 7">
            <a:extLst>
              <a:ext uri="{FF2B5EF4-FFF2-40B4-BE49-F238E27FC236}">
                <a16:creationId xmlns:a16="http://schemas.microsoft.com/office/drawing/2014/main" id="{08AE086C-E99A-E010-3C0E-47183F3239DC}"/>
              </a:ext>
            </a:extLst>
          </p:cNvPr>
          <p:cNvGraphicFramePr>
            <a:graphicFrameLocks noChangeAspect="1"/>
          </p:cNvGraphicFramePr>
          <p:nvPr/>
        </p:nvGraphicFramePr>
        <p:xfrm>
          <a:off x="254767" y="1022567"/>
          <a:ext cx="8697464" cy="1467697"/>
        </p:xfrm>
        <a:graphic>
          <a:graphicData uri="http://schemas.openxmlformats.org/presentationml/2006/ole">
            <mc:AlternateContent xmlns:mc="http://schemas.openxmlformats.org/markup-compatibility/2006">
              <mc:Choice xmlns:v="urn:schemas-microsoft-com:vml" Requires="v">
                <p:oleObj name="Visio" r:id="rId3" imgW="12029846" imgH="2028721" progId="Visio.Drawing.15">
                  <p:embed/>
                </p:oleObj>
              </mc:Choice>
              <mc:Fallback>
                <p:oleObj name="Visio" r:id="rId3" imgW="12029846" imgH="2028721" progId="Visio.Drawing.15">
                  <p:embed/>
                  <p:pic>
                    <p:nvPicPr>
                      <p:cNvPr id="8" name="对象 7">
                        <a:extLst>
                          <a:ext uri="{FF2B5EF4-FFF2-40B4-BE49-F238E27FC236}">
                            <a16:creationId xmlns:a16="http://schemas.microsoft.com/office/drawing/2014/main" id="{08AE086C-E99A-E010-3C0E-47183F3239DC}"/>
                          </a:ext>
                        </a:extLst>
                      </p:cNvPr>
                      <p:cNvPicPr/>
                      <p:nvPr/>
                    </p:nvPicPr>
                    <p:blipFill>
                      <a:blip r:embed="rId4"/>
                      <a:stretch>
                        <a:fillRect/>
                      </a:stretch>
                    </p:blipFill>
                    <p:spPr>
                      <a:xfrm>
                        <a:off x="254767" y="1022567"/>
                        <a:ext cx="8697464" cy="1467697"/>
                      </a:xfrm>
                      <a:prstGeom prst="rect">
                        <a:avLst/>
                      </a:prstGeom>
                    </p:spPr>
                  </p:pic>
                </p:oleObj>
              </mc:Fallback>
            </mc:AlternateContent>
          </a:graphicData>
        </a:graphic>
      </p:graphicFrame>
      <p:sp>
        <p:nvSpPr>
          <p:cNvPr id="9" name="矩形: 圆角 8">
            <a:extLst>
              <a:ext uri="{FF2B5EF4-FFF2-40B4-BE49-F238E27FC236}">
                <a16:creationId xmlns:a16="http://schemas.microsoft.com/office/drawing/2014/main" id="{0F99307E-EF87-114A-0420-4E940B3BF6D7}"/>
              </a:ext>
            </a:extLst>
          </p:cNvPr>
          <p:cNvSpPr/>
          <p:nvPr/>
        </p:nvSpPr>
        <p:spPr>
          <a:xfrm>
            <a:off x="290053" y="3702085"/>
            <a:ext cx="5357377" cy="1238864"/>
          </a:xfrm>
          <a:prstGeom prst="roundRect">
            <a:avLst>
              <a:gd name="adj" fmla="val 11523"/>
            </a:avLst>
          </a:prstGeom>
          <a:noFill/>
          <a:ln w="28575">
            <a:solidFill>
              <a:schemeClr val="accent6">
                <a:lumMod val="7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147D44A3-1996-CE71-731E-75171211A7B7}"/>
              </a:ext>
            </a:extLst>
          </p:cNvPr>
          <p:cNvSpPr txBox="1"/>
          <p:nvPr/>
        </p:nvSpPr>
        <p:spPr>
          <a:xfrm>
            <a:off x="5100483" y="3747154"/>
            <a:ext cx="408042" cy="276999"/>
          </a:xfrm>
          <a:prstGeom prst="rect">
            <a:avLst/>
          </a:prstGeom>
          <a:noFill/>
        </p:spPr>
        <p:txBody>
          <a:bodyPr wrap="square" rtlCol="0">
            <a:spAutoFit/>
          </a:bodyPr>
          <a:lstStyle/>
          <a:p>
            <a:r>
              <a:rPr lang="en-US" altLang="zh-CN" sz="1200" dirty="0">
                <a:latin typeface="Times New  Roman"/>
              </a:rPr>
              <a:t>×9</a:t>
            </a:r>
            <a:endParaRPr lang="zh-CN" altLang="en-US" sz="1200" dirty="0">
              <a:latin typeface="Times New  Roman"/>
            </a:endParaRPr>
          </a:p>
        </p:txBody>
      </p:sp>
      <p:sp>
        <p:nvSpPr>
          <p:cNvPr id="13" name="文本框 12">
            <a:extLst>
              <a:ext uri="{FF2B5EF4-FFF2-40B4-BE49-F238E27FC236}">
                <a16:creationId xmlns:a16="http://schemas.microsoft.com/office/drawing/2014/main" id="{8969F090-FF14-B0F6-F7F7-837DB37487DB}"/>
              </a:ext>
            </a:extLst>
          </p:cNvPr>
          <p:cNvSpPr txBox="1"/>
          <p:nvPr/>
        </p:nvSpPr>
        <p:spPr>
          <a:xfrm>
            <a:off x="5735941" y="3702085"/>
            <a:ext cx="3167148" cy="1295355"/>
          </a:xfrm>
          <a:prstGeom prst="rect">
            <a:avLst/>
          </a:prstGeom>
          <a:noFill/>
        </p:spPr>
        <p:txBody>
          <a:bodyPr wrap="square">
            <a:spAutoFit/>
          </a:bodyPr>
          <a:lstStyle/>
          <a:p>
            <a:pPr marL="0" lvl="2">
              <a:lnSpc>
                <a:spcPct val="125000"/>
              </a:lnSpc>
              <a:spcBef>
                <a:spcPct val="0"/>
              </a:spcBef>
              <a:buFont typeface="Wingdings" panose="05000000000000000000" pitchFamily="2" charset="2"/>
              <a:buChar char="Ø"/>
            </a:pPr>
            <a:r>
              <a:rPr lang="zh-CN" altLang="en-US" sz="1600" b="1" dirty="0">
                <a:solidFill>
                  <a:srgbClr val="00B0F0"/>
                </a:solidFill>
                <a:latin typeface="微软雅黑" panose="020B0503020204020204" pitchFamily="34" charset="-122"/>
                <a:ea typeface="微软雅黑" panose="020B0503020204020204" pitchFamily="34" charset="-122"/>
                <a:cs typeface="+mn-ea"/>
              </a:rPr>
              <a:t>生成器卷积块</a:t>
            </a:r>
            <a:endParaRPr lang="en-US" altLang="zh-CN" sz="1600" b="1" dirty="0">
              <a:solidFill>
                <a:srgbClr val="00B0F0"/>
              </a:solidFill>
              <a:latin typeface="微软雅黑" panose="020B0503020204020204" pitchFamily="34" charset="-122"/>
              <a:ea typeface="微软雅黑" panose="020B0503020204020204" pitchFamily="34" charset="-122"/>
              <a:cs typeface="+mn-ea"/>
            </a:endParaRPr>
          </a:p>
          <a:p>
            <a:pPr marL="0" lvl="2">
              <a:lnSpc>
                <a:spcPct val="125000"/>
              </a:lnSpc>
              <a:spcBef>
                <a:spcPct val="0"/>
              </a:spcBef>
            </a:pPr>
            <a:r>
              <a:rPr lang="zh-CN" altLang="en-US" sz="1600" dirty="0">
                <a:latin typeface="微软雅黑" panose="020B0503020204020204" pitchFamily="34" charset="-122"/>
                <a:ea typeface="微软雅黑" panose="020B0503020204020204" pitchFamily="34" charset="-122"/>
                <a:cs typeface="+mn-ea"/>
              </a:rPr>
              <a:t>通过注意力机制和残差连接，使训练过程更稳定，同时提升图像重建的效果。</a:t>
            </a:r>
            <a:endParaRPr lang="en-US" altLang="zh-CN" sz="1600" dirty="0">
              <a:latin typeface="微软雅黑" panose="020B0503020204020204" pitchFamily="34" charset="-122"/>
              <a:ea typeface="微软雅黑" panose="020B0503020204020204" pitchFamily="34" charset="-122"/>
              <a:cs typeface="+mn-ea"/>
            </a:endParaRPr>
          </a:p>
        </p:txBody>
      </p:sp>
      <p:sp>
        <p:nvSpPr>
          <p:cNvPr id="15" name="文本框 14">
            <a:extLst>
              <a:ext uri="{FF2B5EF4-FFF2-40B4-BE49-F238E27FC236}">
                <a16:creationId xmlns:a16="http://schemas.microsoft.com/office/drawing/2014/main" id="{83A5FBDC-0718-894F-4D68-1B9322DBCA82}"/>
              </a:ext>
            </a:extLst>
          </p:cNvPr>
          <p:cNvSpPr txBox="1"/>
          <p:nvPr/>
        </p:nvSpPr>
        <p:spPr>
          <a:xfrm>
            <a:off x="3975100" y="2448003"/>
            <a:ext cx="4962422" cy="987578"/>
          </a:xfrm>
          <a:prstGeom prst="rect">
            <a:avLst/>
          </a:prstGeom>
          <a:noFill/>
        </p:spPr>
        <p:txBody>
          <a:bodyPr wrap="square">
            <a:spAutoFit/>
          </a:bodyPr>
          <a:lstStyle/>
          <a:p>
            <a:pPr marL="0" lvl="2">
              <a:lnSpc>
                <a:spcPct val="125000"/>
              </a:lnSpc>
              <a:spcBef>
                <a:spcPct val="0"/>
              </a:spcBef>
              <a:buFont typeface="Wingdings" panose="05000000000000000000" pitchFamily="2" charset="2"/>
              <a:buChar char="Ø"/>
            </a:pPr>
            <a:r>
              <a:rPr lang="zh-CN" altLang="en-US" sz="1600" b="1" dirty="0">
                <a:solidFill>
                  <a:srgbClr val="00B0F0"/>
                </a:solidFill>
                <a:latin typeface="微软雅黑" panose="020B0503020204020204" pitchFamily="34" charset="-122"/>
                <a:ea typeface="微软雅黑" panose="020B0503020204020204" pitchFamily="34" charset="-122"/>
                <a:cs typeface="+mn-ea"/>
              </a:rPr>
              <a:t>生成器</a:t>
            </a:r>
            <a:endParaRPr lang="en-US" altLang="zh-CN" sz="1600" b="1" dirty="0">
              <a:solidFill>
                <a:srgbClr val="00B0F0"/>
              </a:solidFill>
              <a:latin typeface="微软雅黑" panose="020B0503020204020204" pitchFamily="34" charset="-122"/>
              <a:ea typeface="微软雅黑" panose="020B0503020204020204" pitchFamily="34" charset="-122"/>
              <a:cs typeface="+mn-ea"/>
            </a:endParaRPr>
          </a:p>
          <a:p>
            <a:pPr marL="0" lvl="2">
              <a:lnSpc>
                <a:spcPct val="125000"/>
              </a:lnSpc>
              <a:spcBef>
                <a:spcPct val="0"/>
              </a:spcBef>
            </a:pPr>
            <a:r>
              <a:rPr lang="zh-CN" altLang="en-US" sz="1600" dirty="0">
                <a:latin typeface="微软雅黑" panose="020B0503020204020204" pitchFamily="34" charset="-122"/>
                <a:ea typeface="微软雅黑" panose="020B0503020204020204" pitchFamily="34" charset="-122"/>
                <a:cs typeface="+mn-ea"/>
              </a:rPr>
              <a:t>通过堆叠残差连接块提升图像的重建效果，使用转置卷积将特征向量扩张为原始图像大小。</a:t>
            </a:r>
            <a:endParaRPr lang="en-US" altLang="zh-CN" sz="1600" dirty="0">
              <a:latin typeface="微软雅黑" panose="020B0503020204020204" pitchFamily="34" charset="-122"/>
              <a:ea typeface="微软雅黑" panose="020B0503020204020204" pitchFamily="34" charset="-122"/>
              <a:cs typeface="+mn-ea"/>
            </a:endParaRPr>
          </a:p>
        </p:txBody>
      </p:sp>
      <p:sp>
        <p:nvSpPr>
          <p:cNvPr id="11" name="箭头: 右 10">
            <a:extLst>
              <a:ext uri="{FF2B5EF4-FFF2-40B4-BE49-F238E27FC236}">
                <a16:creationId xmlns:a16="http://schemas.microsoft.com/office/drawing/2014/main" id="{52F3925D-DEE1-7D12-C020-2BDA4642960D}"/>
              </a:ext>
            </a:extLst>
          </p:cNvPr>
          <p:cNvSpPr/>
          <p:nvPr/>
        </p:nvSpPr>
        <p:spPr>
          <a:xfrm rot="16200000">
            <a:off x="2866982" y="2982332"/>
            <a:ext cx="1197980" cy="241526"/>
          </a:xfrm>
          <a:prstGeom prst="rightArrow">
            <a:avLst>
              <a:gd name="adj1" fmla="val 29240"/>
              <a:gd name="adj2" fmla="val 125905"/>
            </a:avLst>
          </a:prstGeom>
          <a:solidFill>
            <a:schemeClr val="accent6">
              <a:lumMod val="75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4" name="对象 3">
            <a:extLst>
              <a:ext uri="{FF2B5EF4-FFF2-40B4-BE49-F238E27FC236}">
                <a16:creationId xmlns:a16="http://schemas.microsoft.com/office/drawing/2014/main" id="{2E812422-CF29-59F8-3142-6EF6CC059E4C}"/>
              </a:ext>
            </a:extLst>
          </p:cNvPr>
          <p:cNvGraphicFramePr>
            <a:graphicFrameLocks noChangeAspect="1"/>
          </p:cNvGraphicFramePr>
          <p:nvPr/>
        </p:nvGraphicFramePr>
        <p:xfrm>
          <a:off x="514384" y="3708918"/>
          <a:ext cx="4908714" cy="1161984"/>
        </p:xfrm>
        <a:graphic>
          <a:graphicData uri="http://schemas.openxmlformats.org/presentationml/2006/ole">
            <mc:AlternateContent xmlns:mc="http://schemas.openxmlformats.org/markup-compatibility/2006">
              <mc:Choice xmlns:v="urn:schemas-microsoft-com:vml" Requires="v">
                <p:oleObj name="Visio" r:id="rId5" imgW="10419907" imgH="2466759" progId="Visio.Drawing.15">
                  <p:embed/>
                </p:oleObj>
              </mc:Choice>
              <mc:Fallback>
                <p:oleObj name="Visio" r:id="rId5" imgW="10419907" imgH="2466759" progId="Visio.Drawing.15">
                  <p:embed/>
                  <p:pic>
                    <p:nvPicPr>
                      <p:cNvPr id="4" name="对象 3">
                        <a:extLst>
                          <a:ext uri="{FF2B5EF4-FFF2-40B4-BE49-F238E27FC236}">
                            <a16:creationId xmlns:a16="http://schemas.microsoft.com/office/drawing/2014/main" id="{2E812422-CF29-59F8-3142-6EF6CC059E4C}"/>
                          </a:ext>
                        </a:extLst>
                      </p:cNvPr>
                      <p:cNvPicPr/>
                      <p:nvPr/>
                    </p:nvPicPr>
                    <p:blipFill>
                      <a:blip r:embed="rId6"/>
                      <a:stretch>
                        <a:fillRect/>
                      </a:stretch>
                    </p:blipFill>
                    <p:spPr>
                      <a:xfrm>
                        <a:off x="514384" y="3708918"/>
                        <a:ext cx="4908714" cy="1161984"/>
                      </a:xfrm>
                      <a:prstGeom prst="rect">
                        <a:avLst/>
                      </a:prstGeom>
                    </p:spPr>
                  </p:pic>
                </p:oleObj>
              </mc:Fallback>
            </mc:AlternateContent>
          </a:graphicData>
        </a:graphic>
      </p:graphicFrame>
      <p:sp>
        <p:nvSpPr>
          <p:cNvPr id="18" name="矩形 17">
            <a:extLst>
              <a:ext uri="{FF2B5EF4-FFF2-40B4-BE49-F238E27FC236}">
                <a16:creationId xmlns:a16="http://schemas.microsoft.com/office/drawing/2014/main" id="{5AB12087-F800-ACF4-A1CA-7994C72E3985}"/>
              </a:ext>
            </a:extLst>
          </p:cNvPr>
          <p:cNvSpPr/>
          <p:nvPr/>
        </p:nvSpPr>
        <p:spPr>
          <a:xfrm>
            <a:off x="53612" y="616"/>
            <a:ext cx="106186" cy="550394"/>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9" name="矩形 18">
            <a:extLst>
              <a:ext uri="{FF2B5EF4-FFF2-40B4-BE49-F238E27FC236}">
                <a16:creationId xmlns:a16="http://schemas.microsoft.com/office/drawing/2014/main" id="{22D34B96-0ECA-3584-CC31-21C9FC72A18E}"/>
              </a:ext>
            </a:extLst>
          </p:cNvPr>
          <p:cNvSpPr/>
          <p:nvPr/>
        </p:nvSpPr>
        <p:spPr>
          <a:xfrm>
            <a:off x="213995" y="616"/>
            <a:ext cx="2043260" cy="550394"/>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五边形 6">
            <a:extLst>
              <a:ext uri="{FF2B5EF4-FFF2-40B4-BE49-F238E27FC236}">
                <a16:creationId xmlns:a16="http://schemas.microsoft.com/office/drawing/2014/main" id="{6ED7DDC1-B682-50F5-1B47-C6389B970F36}"/>
              </a:ext>
            </a:extLst>
          </p:cNvPr>
          <p:cNvSpPr/>
          <p:nvPr/>
        </p:nvSpPr>
        <p:spPr>
          <a:xfrm>
            <a:off x="2256151" y="0"/>
            <a:ext cx="6123715" cy="553223"/>
          </a:xfrm>
          <a:prstGeom prst="homePlate">
            <a:avLst/>
          </a:prstGeom>
          <a:solidFill>
            <a:schemeClr val="accent5">
              <a:lumMod val="75000"/>
            </a:schemeClr>
          </a:solidFill>
          <a:ln w="25400" cap="flat" cmpd="sng" algn="ctr">
            <a:noFill/>
            <a:prstDash val="solid"/>
          </a:ln>
          <a:effectLst/>
        </p:spPr>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165" algn="l" defTabSz="914400" rtl="0" eaLnBrk="1" latinLnBrk="0" hangingPunct="1">
              <a:defRPr sz="1800" kern="1200">
                <a:solidFill>
                  <a:schemeClr val="lt1"/>
                </a:solidFill>
                <a:latin typeface="+mn-lt"/>
                <a:ea typeface="+mn-ea"/>
                <a:cs typeface="+mn-cs"/>
              </a:defRPr>
            </a:lvl5pPr>
            <a:lvl6pPr marL="2285365" algn="l" defTabSz="914400" rtl="0" eaLnBrk="1" latinLnBrk="0" hangingPunct="1">
              <a:defRPr sz="1800" kern="1200">
                <a:solidFill>
                  <a:schemeClr val="lt1"/>
                </a:solidFill>
                <a:latin typeface="+mn-lt"/>
                <a:ea typeface="+mn-ea"/>
                <a:cs typeface="+mn-cs"/>
              </a:defRPr>
            </a:lvl6pPr>
            <a:lvl7pPr marL="2742565" algn="l" defTabSz="914400" rtl="0" eaLnBrk="1" latinLnBrk="0" hangingPunct="1">
              <a:defRPr sz="1800" kern="1200">
                <a:solidFill>
                  <a:schemeClr val="lt1"/>
                </a:solidFill>
                <a:latin typeface="+mn-lt"/>
                <a:ea typeface="+mn-ea"/>
                <a:cs typeface="+mn-cs"/>
              </a:defRPr>
            </a:lvl7pPr>
            <a:lvl8pPr marL="3199765" algn="l" defTabSz="914400" rtl="0" eaLnBrk="1" latinLnBrk="0" hangingPunct="1">
              <a:defRPr sz="1800" kern="1200">
                <a:solidFill>
                  <a:schemeClr val="lt1"/>
                </a:solidFill>
                <a:latin typeface="+mn-lt"/>
                <a:ea typeface="+mn-ea"/>
                <a:cs typeface="+mn-cs"/>
              </a:defRPr>
            </a:lvl8pPr>
            <a:lvl9pPr marL="3656965" algn="l" defTabSz="914400" rtl="0" eaLnBrk="1" latinLnBrk="0" hangingPunct="1">
              <a:defRPr sz="1800" kern="1200">
                <a:solidFill>
                  <a:schemeClr val="lt1"/>
                </a:solidFill>
                <a:latin typeface="+mn-lt"/>
                <a:ea typeface="+mn-ea"/>
                <a:cs typeface="+mn-cs"/>
              </a:defRPr>
            </a:lvl9pPr>
          </a:lstStyle>
          <a:p>
            <a:pPr algn="ctr" defTabSz="685800">
              <a:defRPr/>
            </a:pPr>
            <a:endParaRPr lang="zh-CN" altLang="en-US" sz="1350">
              <a:solidFill>
                <a:srgbClr val="FFFFFF"/>
              </a:solidFill>
              <a:cs typeface="+mn-ea"/>
              <a:sym typeface="+mn-lt"/>
            </a:endParaRPr>
          </a:p>
        </p:txBody>
      </p:sp>
      <p:pic>
        <p:nvPicPr>
          <p:cNvPr id="21" name="图片 20">
            <a:extLst>
              <a:ext uri="{FF2B5EF4-FFF2-40B4-BE49-F238E27FC236}">
                <a16:creationId xmlns:a16="http://schemas.microsoft.com/office/drawing/2014/main" id="{3AE3D078-30CC-B2FB-3D8F-6D1BEAA390AF}"/>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422042" y="-25814"/>
            <a:ext cx="679782" cy="679782"/>
          </a:xfrm>
          <a:prstGeom prst="rect">
            <a:avLst/>
          </a:prstGeom>
        </p:spPr>
      </p:pic>
      <p:sp>
        <p:nvSpPr>
          <p:cNvPr id="22" name="TextBox 34">
            <a:extLst>
              <a:ext uri="{FF2B5EF4-FFF2-40B4-BE49-F238E27FC236}">
                <a16:creationId xmlns:a16="http://schemas.microsoft.com/office/drawing/2014/main" id="{FBC92FBF-6C48-DB0D-9A7C-127255A4C243}"/>
              </a:ext>
            </a:extLst>
          </p:cNvPr>
          <p:cNvSpPr txBox="1"/>
          <p:nvPr/>
        </p:nvSpPr>
        <p:spPr>
          <a:xfrm>
            <a:off x="481306" y="56041"/>
            <a:ext cx="6071894" cy="461665"/>
          </a:xfrm>
          <a:prstGeom prst="rect">
            <a:avLst/>
          </a:prstGeom>
          <a:noFill/>
        </p:spPr>
        <p:txBody>
          <a:bodyPr wrap="square" rtlCol="0">
            <a:spAutoFit/>
          </a:bodyPr>
          <a:lstStyle/>
          <a:p>
            <a:r>
              <a:rPr lang="zh-CN" altLang="en-US" sz="2400" b="1" spc="300" dirty="0">
                <a:solidFill>
                  <a:schemeClr val="bg1"/>
                </a:solidFill>
                <a:latin typeface="微软雅黑" panose="020B0503020204020204" pitchFamily="34" charset="-122"/>
                <a:ea typeface="微软雅黑" panose="020B0503020204020204" pitchFamily="34" charset="-122"/>
              </a:rPr>
              <a:t>工作介绍</a:t>
            </a:r>
            <a:r>
              <a:rPr lang="en-US" altLang="zh-CN" sz="2400" b="1" spc="300" dirty="0">
                <a:solidFill>
                  <a:schemeClr val="bg1"/>
                </a:solidFill>
                <a:latin typeface="微软雅黑" panose="020B0503020204020204" pitchFamily="34" charset="-122"/>
                <a:ea typeface="微软雅黑" panose="020B0503020204020204" pitchFamily="34" charset="-122"/>
              </a:rPr>
              <a:t>-</a:t>
            </a:r>
            <a:r>
              <a:rPr lang="zh-CN" altLang="en-US" sz="2400" b="1" spc="300" dirty="0">
                <a:solidFill>
                  <a:schemeClr val="bg1"/>
                </a:solidFill>
                <a:latin typeface="微软雅黑" panose="020B0503020204020204" pitchFamily="34" charset="-122"/>
                <a:ea typeface="微软雅黑" panose="020B0503020204020204" pitchFamily="34" charset="-122"/>
              </a:rPr>
              <a:t>图像语义重建框架（</a:t>
            </a:r>
            <a:r>
              <a:rPr lang="en-US" altLang="zh-CN" sz="2400" b="1" spc="300" dirty="0">
                <a:solidFill>
                  <a:schemeClr val="bg1"/>
                </a:solidFill>
                <a:latin typeface="微软雅黑" panose="020B0503020204020204" pitchFamily="34" charset="-122"/>
                <a:ea typeface="微软雅黑" panose="020B0503020204020204" pitchFamily="34" charset="-122"/>
              </a:rPr>
              <a:t>6/12</a:t>
            </a:r>
            <a:r>
              <a:rPr lang="zh-CN" altLang="en-US" sz="2400" b="1" spc="300" dirty="0">
                <a:solidFill>
                  <a:schemeClr val="bg1"/>
                </a:solidFill>
                <a:latin typeface="微软雅黑" panose="020B0503020204020204" pitchFamily="34" charset="-122"/>
                <a:ea typeface="微软雅黑" panose="020B0503020204020204" pitchFamily="34" charset="-122"/>
              </a:rPr>
              <a:t>）</a:t>
            </a:r>
          </a:p>
        </p:txBody>
      </p:sp>
      <p:cxnSp>
        <p:nvCxnSpPr>
          <p:cNvPr id="23" name="直接连接符 22">
            <a:extLst>
              <a:ext uri="{FF2B5EF4-FFF2-40B4-BE49-F238E27FC236}">
                <a16:creationId xmlns:a16="http://schemas.microsoft.com/office/drawing/2014/main" id="{A7474D58-A845-D5DA-F088-49925DDA7F76}"/>
              </a:ext>
            </a:extLst>
          </p:cNvPr>
          <p:cNvCxnSpPr>
            <a:cxnSpLocks/>
          </p:cNvCxnSpPr>
          <p:nvPr/>
        </p:nvCxnSpPr>
        <p:spPr>
          <a:xfrm>
            <a:off x="0" y="723464"/>
            <a:ext cx="9146843" cy="0"/>
          </a:xfrm>
          <a:prstGeom prst="line">
            <a:avLst/>
          </a:prstGeom>
          <a:ln w="28575">
            <a:solidFill>
              <a:schemeClr val="accent5">
                <a:lumMod val="75000"/>
              </a:schemeClr>
            </a:solidFill>
            <a:prstDash val="solid"/>
          </a:ln>
        </p:spPr>
        <p:style>
          <a:lnRef idx="1">
            <a:schemeClr val="accent1"/>
          </a:lnRef>
          <a:fillRef idx="0">
            <a:schemeClr val="accent1"/>
          </a:fillRef>
          <a:effectRef idx="0">
            <a:schemeClr val="accent1"/>
          </a:effectRef>
          <a:fontRef idx="minor">
            <a:schemeClr val="tx1"/>
          </a:fontRef>
        </p:style>
      </p:cxnSp>
      <p:sp>
        <p:nvSpPr>
          <p:cNvPr id="24" name="矩形: 圆角 23">
            <a:extLst>
              <a:ext uri="{FF2B5EF4-FFF2-40B4-BE49-F238E27FC236}">
                <a16:creationId xmlns:a16="http://schemas.microsoft.com/office/drawing/2014/main" id="{20C2A4E3-830E-E763-BA75-03C356BDDA4F}"/>
              </a:ext>
            </a:extLst>
          </p:cNvPr>
          <p:cNvSpPr/>
          <p:nvPr/>
        </p:nvSpPr>
        <p:spPr>
          <a:xfrm>
            <a:off x="106704" y="807651"/>
            <a:ext cx="8995119" cy="2627930"/>
          </a:xfrm>
          <a:prstGeom prst="roundRect">
            <a:avLst>
              <a:gd name="adj" fmla="val 3137"/>
            </a:avLst>
          </a:prstGeom>
          <a:noFill/>
          <a:ln>
            <a:solidFill>
              <a:schemeClr val="accent5">
                <a:lumMod val="75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圆角 24">
            <a:extLst>
              <a:ext uri="{FF2B5EF4-FFF2-40B4-BE49-F238E27FC236}">
                <a16:creationId xmlns:a16="http://schemas.microsoft.com/office/drawing/2014/main" id="{37157E74-8474-EA84-7C47-763871B1F697}"/>
              </a:ext>
            </a:extLst>
          </p:cNvPr>
          <p:cNvSpPr/>
          <p:nvPr/>
        </p:nvSpPr>
        <p:spPr>
          <a:xfrm>
            <a:off x="106704" y="3519767"/>
            <a:ext cx="8995119" cy="1567692"/>
          </a:xfrm>
          <a:prstGeom prst="roundRect">
            <a:avLst>
              <a:gd name="adj" fmla="val 3137"/>
            </a:avLst>
          </a:prstGeom>
          <a:noFill/>
          <a:ln>
            <a:solidFill>
              <a:schemeClr val="accent5">
                <a:lumMod val="75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998544961"/>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CC706F58-66F2-EE33-590D-669B2D3E4DF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50763" y="960249"/>
            <a:ext cx="2834536" cy="1889691"/>
          </a:xfrm>
          <a:prstGeom prst="rect">
            <a:avLst/>
          </a:prstGeom>
        </p:spPr>
      </p:pic>
      <p:sp>
        <p:nvSpPr>
          <p:cNvPr id="10" name="文本框 9">
            <a:extLst>
              <a:ext uri="{FF2B5EF4-FFF2-40B4-BE49-F238E27FC236}">
                <a16:creationId xmlns:a16="http://schemas.microsoft.com/office/drawing/2014/main" id="{01922C6C-89F4-206B-137B-C85FBBE87189}"/>
              </a:ext>
            </a:extLst>
          </p:cNvPr>
          <p:cNvSpPr txBox="1"/>
          <p:nvPr/>
        </p:nvSpPr>
        <p:spPr>
          <a:xfrm>
            <a:off x="4497365" y="1381416"/>
            <a:ext cx="1813835" cy="830997"/>
          </a:xfrm>
          <a:prstGeom prst="rect">
            <a:avLst/>
          </a:prstGeom>
          <a:noFill/>
        </p:spPr>
        <p:txBody>
          <a:bodyPr wrap="square">
            <a:spAutoFit/>
          </a:bodyPr>
          <a:lstStyle/>
          <a:p>
            <a:pPr marL="285750" indent="-285750">
              <a:buFont typeface="Wingdings" panose="05000000000000000000" pitchFamily="2" charset="2"/>
              <a:buChar char="Ø"/>
            </a:pPr>
            <a:r>
              <a:rPr lang="en-US" altLang="zh-CN" sz="1200" b="1" dirty="0">
                <a:latin typeface="微软雅黑" panose="020B0503020204020204" pitchFamily="34" charset="-122"/>
                <a:ea typeface="微软雅黑" panose="020B0503020204020204" pitchFamily="34" charset="-122"/>
                <a:cs typeface="Times New Roman" panose="02020603050405020304" pitchFamily="18" charset="0"/>
              </a:rPr>
              <a:t>BPG</a:t>
            </a:r>
          </a:p>
          <a:p>
            <a:pPr marL="285750" indent="-285750">
              <a:buFont typeface="Arial" panose="020B0604020202020204" pitchFamily="34" charset="0"/>
              <a:buChar char="•"/>
            </a:pPr>
            <a:r>
              <a:rPr lang="en-US" altLang="zh-CN" sz="1200" b="1" dirty="0" err="1">
                <a:latin typeface="微软雅黑" panose="020B0503020204020204" pitchFamily="34" charset="-122"/>
                <a:ea typeface="微软雅黑" panose="020B0503020204020204" pitchFamily="34" charset="-122"/>
                <a:cs typeface="Times New Roman" panose="02020603050405020304" pitchFamily="18" charset="0"/>
              </a:rPr>
              <a:t>bpp</a:t>
            </a:r>
            <a:r>
              <a:rPr lang="en-US" altLang="zh-CN" sz="1200" b="1" dirty="0">
                <a:latin typeface="微软雅黑" panose="020B0503020204020204" pitchFamily="34" charset="-122"/>
                <a:ea typeface="微软雅黑" panose="020B0503020204020204" pitchFamily="34" charset="-122"/>
                <a:cs typeface="Times New Roman" panose="02020603050405020304" pitchFamily="18" charset="0"/>
              </a:rPr>
              <a:t>         0.1041</a:t>
            </a:r>
          </a:p>
          <a:p>
            <a:pPr marL="285750" indent="-285750">
              <a:buFont typeface="Arial" panose="020B0604020202020204" pitchFamily="34" charset="0"/>
              <a:buChar char="•"/>
            </a:pPr>
            <a:r>
              <a:rPr lang="en-US" altLang="zh-CN" sz="1200" b="1" dirty="0" err="1">
                <a:latin typeface="微软雅黑" panose="020B0503020204020204" pitchFamily="34" charset="-122"/>
                <a:ea typeface="微软雅黑" panose="020B0503020204020204" pitchFamily="34" charset="-122"/>
                <a:cs typeface="Times New Roman" panose="02020603050405020304" pitchFamily="18" charset="0"/>
              </a:rPr>
              <a:t>ms-ssim</a:t>
            </a:r>
            <a:r>
              <a:rPr lang="en-US" altLang="zh-CN" sz="1200" b="1" dirty="0">
                <a:latin typeface="微软雅黑" panose="020B0503020204020204" pitchFamily="34" charset="-122"/>
                <a:ea typeface="微软雅黑" panose="020B0503020204020204" pitchFamily="34" charset="-122"/>
                <a:cs typeface="Times New Roman" panose="02020603050405020304" pitchFamily="18" charset="0"/>
              </a:rPr>
              <a:t>  0.8616</a:t>
            </a:r>
          </a:p>
          <a:p>
            <a:pPr marL="285750" indent="-285750">
              <a:buFont typeface="Arial" panose="020B0604020202020204" pitchFamily="34" charset="0"/>
              <a:buChar char="•"/>
            </a:pPr>
            <a:r>
              <a:rPr lang="en-US" altLang="zh-CN" sz="1200" b="1" dirty="0" err="1">
                <a:latin typeface="微软雅黑" panose="020B0503020204020204" pitchFamily="34" charset="-122"/>
                <a:ea typeface="微软雅黑" panose="020B0503020204020204" pitchFamily="34" charset="-122"/>
                <a:cs typeface="Times New Roman" panose="02020603050405020304" pitchFamily="18" charset="0"/>
              </a:rPr>
              <a:t>psnr</a:t>
            </a:r>
            <a:r>
              <a:rPr lang="en-US" altLang="zh-CN" sz="1200" b="1" dirty="0">
                <a:latin typeface="微软雅黑" panose="020B0503020204020204" pitchFamily="34" charset="-122"/>
                <a:ea typeface="微软雅黑" panose="020B0503020204020204" pitchFamily="34" charset="-122"/>
                <a:cs typeface="Times New Roman" panose="02020603050405020304" pitchFamily="18" charset="0"/>
              </a:rPr>
              <a:t>        24.0075</a:t>
            </a:r>
            <a:endParaRPr lang="zh-CN" altLang="en-US" sz="1200" b="1" dirty="0">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12" name="图片 11">
            <a:extLst>
              <a:ext uri="{FF2B5EF4-FFF2-40B4-BE49-F238E27FC236}">
                <a16:creationId xmlns:a16="http://schemas.microsoft.com/office/drawing/2014/main" id="{A8F3FC12-AA05-3D7A-4151-6674EFFBCF1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23265" y="960249"/>
            <a:ext cx="2834536" cy="1889691"/>
          </a:xfrm>
          <a:prstGeom prst="rect">
            <a:avLst/>
          </a:prstGeom>
        </p:spPr>
      </p:pic>
      <p:pic>
        <p:nvPicPr>
          <p:cNvPr id="13" name="图片 12">
            <a:extLst>
              <a:ext uri="{FF2B5EF4-FFF2-40B4-BE49-F238E27FC236}">
                <a16:creationId xmlns:a16="http://schemas.microsoft.com/office/drawing/2014/main" id="{19DEE93A-255A-F8EB-05A7-47E552E722C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750763" y="3053387"/>
            <a:ext cx="2834536" cy="1889691"/>
          </a:xfrm>
          <a:prstGeom prst="rect">
            <a:avLst/>
          </a:prstGeom>
        </p:spPr>
      </p:pic>
      <p:pic>
        <p:nvPicPr>
          <p:cNvPr id="14" name="图片 13">
            <a:extLst>
              <a:ext uri="{FF2B5EF4-FFF2-40B4-BE49-F238E27FC236}">
                <a16:creationId xmlns:a16="http://schemas.microsoft.com/office/drawing/2014/main" id="{1738348C-01E4-786B-8DA0-BCCFB3638E0F}"/>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229457" y="3049278"/>
            <a:ext cx="2834536" cy="1889691"/>
          </a:xfrm>
          <a:prstGeom prst="rect">
            <a:avLst/>
          </a:prstGeom>
        </p:spPr>
      </p:pic>
      <p:sp>
        <p:nvSpPr>
          <p:cNvPr id="15" name="文本框 14">
            <a:extLst>
              <a:ext uri="{FF2B5EF4-FFF2-40B4-BE49-F238E27FC236}">
                <a16:creationId xmlns:a16="http://schemas.microsoft.com/office/drawing/2014/main" id="{F32EEC78-8F60-6E1D-B021-0FD7C2597287}"/>
              </a:ext>
            </a:extLst>
          </p:cNvPr>
          <p:cNvSpPr txBox="1"/>
          <p:nvPr/>
        </p:nvSpPr>
        <p:spPr>
          <a:xfrm>
            <a:off x="76019" y="1338655"/>
            <a:ext cx="1978613" cy="830997"/>
          </a:xfrm>
          <a:prstGeom prst="rect">
            <a:avLst/>
          </a:prstGeom>
          <a:noFill/>
        </p:spPr>
        <p:txBody>
          <a:bodyPr wrap="square">
            <a:spAutoFit/>
          </a:bodyPr>
          <a:lstStyle/>
          <a:p>
            <a:pPr marL="285750" indent="-285750">
              <a:buFont typeface="Wingdings" panose="05000000000000000000" pitchFamily="2" charset="2"/>
              <a:buChar char="Ø"/>
            </a:pPr>
            <a:r>
              <a:rPr lang="en-US" altLang="zh-CN" sz="1200" b="1" dirty="0">
                <a:effectLst/>
                <a:latin typeface="微软雅黑" panose="020B0503020204020204" pitchFamily="34" charset="-122"/>
                <a:ea typeface="微软雅黑" panose="020B0503020204020204" pitchFamily="34" charset="-122"/>
                <a:cs typeface="Times New Roman" panose="02020603050405020304" pitchFamily="18" charset="0"/>
              </a:rPr>
              <a:t>BPG</a:t>
            </a:r>
          </a:p>
          <a:p>
            <a:pPr marL="285750" indent="-285750">
              <a:buFont typeface="Arial" panose="020B0604020202020204" pitchFamily="34" charset="0"/>
              <a:buChar char="•"/>
            </a:pPr>
            <a:r>
              <a:rPr lang="en-US" altLang="zh-CN" sz="1200" b="1" dirty="0" err="1">
                <a:latin typeface="微软雅黑" panose="020B0503020204020204" pitchFamily="34" charset="-122"/>
                <a:ea typeface="微软雅黑" panose="020B0503020204020204" pitchFamily="34" charset="-122"/>
                <a:cs typeface="Times New Roman" panose="02020603050405020304" pitchFamily="18" charset="0"/>
              </a:rPr>
              <a:t>b</a:t>
            </a:r>
            <a:r>
              <a:rPr lang="en-US" altLang="zh-CN" sz="1200" b="1" dirty="0" err="1">
                <a:effectLst/>
                <a:latin typeface="微软雅黑" panose="020B0503020204020204" pitchFamily="34" charset="-122"/>
                <a:ea typeface="微软雅黑" panose="020B0503020204020204" pitchFamily="34" charset="-122"/>
                <a:cs typeface="Times New Roman" panose="02020603050405020304" pitchFamily="18" charset="0"/>
              </a:rPr>
              <a:t>pp</a:t>
            </a:r>
            <a:r>
              <a:rPr lang="en-US" altLang="zh-CN" sz="1200" b="1" dirty="0">
                <a:effectLst/>
                <a:latin typeface="微软雅黑" panose="020B0503020204020204" pitchFamily="34" charset="-122"/>
                <a:ea typeface="微软雅黑" panose="020B0503020204020204" pitchFamily="34" charset="-122"/>
                <a:cs typeface="Times New Roman" panose="02020603050405020304" pitchFamily="18" charset="0"/>
              </a:rPr>
              <a:t>         0.0822</a:t>
            </a:r>
          </a:p>
          <a:p>
            <a:pPr marL="285750" indent="-285750">
              <a:buFont typeface="Arial" panose="020B0604020202020204" pitchFamily="34" charset="0"/>
              <a:buChar char="•"/>
            </a:pPr>
            <a:r>
              <a:rPr lang="en-US" altLang="zh-CN" sz="1200" b="1" dirty="0" err="1">
                <a:effectLst/>
                <a:latin typeface="微软雅黑" panose="020B0503020204020204" pitchFamily="34" charset="-122"/>
                <a:ea typeface="微软雅黑" panose="020B0503020204020204" pitchFamily="34" charset="-122"/>
                <a:cs typeface="Times New Roman" panose="02020603050405020304" pitchFamily="18" charset="0"/>
              </a:rPr>
              <a:t>ms-ssim</a:t>
            </a:r>
            <a:r>
              <a:rPr lang="en-US" altLang="zh-CN" sz="1200" b="1" dirty="0">
                <a:effectLst/>
                <a:latin typeface="微软雅黑" panose="020B0503020204020204" pitchFamily="34" charset="-122"/>
                <a:ea typeface="微软雅黑" panose="020B0503020204020204" pitchFamily="34" charset="-122"/>
                <a:cs typeface="Times New Roman" panose="02020603050405020304" pitchFamily="18" charset="0"/>
              </a:rPr>
              <a:t>  0.8430</a:t>
            </a:r>
          </a:p>
          <a:p>
            <a:pPr marL="285750" indent="-285750">
              <a:buFont typeface="Arial" panose="020B0604020202020204" pitchFamily="34" charset="0"/>
              <a:buChar char="•"/>
            </a:pPr>
            <a:r>
              <a:rPr lang="en-US" altLang="zh-CN" sz="1200" b="1" dirty="0" err="1">
                <a:effectLst/>
                <a:latin typeface="微软雅黑" panose="020B0503020204020204" pitchFamily="34" charset="-122"/>
                <a:ea typeface="微软雅黑" panose="020B0503020204020204" pitchFamily="34" charset="-122"/>
                <a:cs typeface="Times New Roman" panose="02020603050405020304" pitchFamily="18" charset="0"/>
              </a:rPr>
              <a:t>psnr</a:t>
            </a:r>
            <a:r>
              <a:rPr lang="en-US" altLang="zh-CN" sz="1200" b="1" dirty="0">
                <a:effectLst/>
                <a:latin typeface="微软雅黑" panose="020B0503020204020204" pitchFamily="34" charset="-122"/>
                <a:ea typeface="微软雅黑" panose="020B0503020204020204" pitchFamily="34" charset="-122"/>
                <a:cs typeface="Times New Roman" panose="02020603050405020304" pitchFamily="18" charset="0"/>
              </a:rPr>
              <a:t>        23.5883</a:t>
            </a:r>
          </a:p>
        </p:txBody>
      </p:sp>
      <p:sp>
        <p:nvSpPr>
          <p:cNvPr id="16" name="文本框 15">
            <a:extLst>
              <a:ext uri="{FF2B5EF4-FFF2-40B4-BE49-F238E27FC236}">
                <a16:creationId xmlns:a16="http://schemas.microsoft.com/office/drawing/2014/main" id="{D6E863E6-4956-8163-9628-D7CE69FCF88C}"/>
              </a:ext>
            </a:extLst>
          </p:cNvPr>
          <p:cNvSpPr txBox="1"/>
          <p:nvPr/>
        </p:nvSpPr>
        <p:spPr>
          <a:xfrm>
            <a:off x="4552911" y="3483781"/>
            <a:ext cx="1812989" cy="830997"/>
          </a:xfrm>
          <a:prstGeom prst="rect">
            <a:avLst/>
          </a:prstGeom>
          <a:noFill/>
        </p:spPr>
        <p:txBody>
          <a:bodyPr wrap="square">
            <a:spAutoFit/>
          </a:bodyPr>
          <a:lstStyle/>
          <a:p>
            <a:pPr marL="285750" indent="-285750">
              <a:buFont typeface="Wingdings" panose="05000000000000000000" pitchFamily="2" charset="2"/>
              <a:buChar char="Ø"/>
            </a:pPr>
            <a:r>
              <a:rPr lang="en-US" altLang="zh-CN" sz="1200" b="1" dirty="0">
                <a:latin typeface="微软雅黑" panose="020B0503020204020204" pitchFamily="34" charset="-122"/>
                <a:ea typeface="微软雅黑" panose="020B0503020204020204" pitchFamily="34" charset="-122"/>
                <a:cs typeface="Times New Roman" panose="02020603050405020304" pitchFamily="18" charset="0"/>
              </a:rPr>
              <a:t>GAN</a:t>
            </a:r>
            <a:r>
              <a:rPr lang="zh-CN" altLang="en-US" sz="1200" b="1"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1200" b="1" dirty="0">
                <a:latin typeface="微软雅黑" panose="020B0503020204020204" pitchFamily="34" charset="-122"/>
                <a:ea typeface="微软雅黑" panose="020B0503020204020204" pitchFamily="34" charset="-122"/>
                <a:cs typeface="Times New Roman" panose="02020603050405020304" pitchFamily="18" charset="0"/>
              </a:rPr>
              <a:t>ours</a:t>
            </a:r>
            <a:r>
              <a:rPr lang="zh-CN" altLang="en-US" sz="1200" b="1" dirty="0">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1200" b="1" dirty="0">
              <a:latin typeface="微软雅黑" panose="020B0503020204020204" pitchFamily="34" charset="-122"/>
              <a:ea typeface="微软雅黑" panose="020B0503020204020204" pitchFamily="34" charset="-122"/>
              <a:cs typeface="Times New Roman" panose="02020603050405020304" pitchFamily="18" charset="0"/>
            </a:endParaRPr>
          </a:p>
          <a:p>
            <a:pPr marL="285750" indent="-285750">
              <a:buFont typeface="Arial" panose="020B0604020202020204" pitchFamily="34" charset="0"/>
              <a:buChar char="•"/>
            </a:pPr>
            <a:r>
              <a:rPr lang="en-US" altLang="zh-CN" sz="1200" b="1" dirty="0" err="1">
                <a:latin typeface="微软雅黑" panose="020B0503020204020204" pitchFamily="34" charset="-122"/>
                <a:ea typeface="微软雅黑" panose="020B0503020204020204" pitchFamily="34" charset="-122"/>
                <a:cs typeface="Times New Roman" panose="02020603050405020304" pitchFamily="18" charset="0"/>
              </a:rPr>
              <a:t>bpp</a:t>
            </a:r>
            <a:r>
              <a:rPr lang="en-US" altLang="zh-CN" sz="1200" b="1" dirty="0">
                <a:latin typeface="微软雅黑" panose="020B0503020204020204" pitchFamily="34" charset="-122"/>
                <a:ea typeface="微软雅黑" panose="020B0503020204020204" pitchFamily="34" charset="-122"/>
                <a:cs typeface="Times New Roman" panose="02020603050405020304" pitchFamily="18" charset="0"/>
              </a:rPr>
              <a:t>         0.0937</a:t>
            </a:r>
          </a:p>
          <a:p>
            <a:pPr marL="285750" indent="-285750">
              <a:buFont typeface="Arial" panose="020B0604020202020204" pitchFamily="34" charset="0"/>
              <a:buChar char="•"/>
            </a:pPr>
            <a:r>
              <a:rPr lang="en-US" altLang="zh-CN" sz="1200" b="1" dirty="0" err="1">
                <a:latin typeface="微软雅黑" panose="020B0503020204020204" pitchFamily="34" charset="-122"/>
                <a:ea typeface="微软雅黑" panose="020B0503020204020204" pitchFamily="34" charset="-122"/>
                <a:cs typeface="Times New Roman" panose="02020603050405020304" pitchFamily="18" charset="0"/>
              </a:rPr>
              <a:t>ms-ssim</a:t>
            </a:r>
            <a:r>
              <a:rPr lang="en-US" altLang="zh-CN" sz="1200" b="1" dirty="0">
                <a:latin typeface="微软雅黑" panose="020B0503020204020204" pitchFamily="34" charset="-122"/>
                <a:ea typeface="微软雅黑" panose="020B0503020204020204" pitchFamily="34" charset="-122"/>
                <a:cs typeface="Times New Roman" panose="02020603050405020304" pitchFamily="18" charset="0"/>
              </a:rPr>
              <a:t>  0.9764</a:t>
            </a:r>
          </a:p>
          <a:p>
            <a:pPr marL="285750" indent="-285750">
              <a:buFont typeface="Arial" panose="020B0604020202020204" pitchFamily="34" charset="0"/>
              <a:buChar char="•"/>
            </a:pPr>
            <a:r>
              <a:rPr lang="en-US" altLang="zh-CN" sz="1200" b="1" dirty="0" err="1">
                <a:latin typeface="微软雅黑" panose="020B0503020204020204" pitchFamily="34" charset="-122"/>
                <a:ea typeface="微软雅黑" panose="020B0503020204020204" pitchFamily="34" charset="-122"/>
                <a:cs typeface="Times New Roman" panose="02020603050405020304" pitchFamily="18" charset="0"/>
              </a:rPr>
              <a:t>psnr</a:t>
            </a:r>
            <a:r>
              <a:rPr lang="en-US" altLang="zh-CN" sz="1200" b="1" dirty="0">
                <a:latin typeface="微软雅黑" panose="020B0503020204020204" pitchFamily="34" charset="-122"/>
                <a:ea typeface="微软雅黑" panose="020B0503020204020204" pitchFamily="34" charset="-122"/>
                <a:cs typeface="Times New Roman" panose="02020603050405020304" pitchFamily="18" charset="0"/>
              </a:rPr>
              <a:t>        32.7532</a:t>
            </a:r>
          </a:p>
        </p:txBody>
      </p:sp>
      <p:sp>
        <p:nvSpPr>
          <p:cNvPr id="17" name="文本框 16">
            <a:extLst>
              <a:ext uri="{FF2B5EF4-FFF2-40B4-BE49-F238E27FC236}">
                <a16:creationId xmlns:a16="http://schemas.microsoft.com/office/drawing/2014/main" id="{EF306BE7-FEE0-9E1B-5424-70D005352867}"/>
              </a:ext>
            </a:extLst>
          </p:cNvPr>
          <p:cNvSpPr txBox="1"/>
          <p:nvPr/>
        </p:nvSpPr>
        <p:spPr>
          <a:xfrm>
            <a:off x="42177" y="3380944"/>
            <a:ext cx="1812989" cy="830997"/>
          </a:xfrm>
          <a:prstGeom prst="rect">
            <a:avLst/>
          </a:prstGeom>
          <a:noFill/>
        </p:spPr>
        <p:txBody>
          <a:bodyPr wrap="square">
            <a:spAutoFit/>
          </a:bodyPr>
          <a:lstStyle/>
          <a:p>
            <a:pPr marL="285750" indent="-285750">
              <a:buFont typeface="Wingdings" panose="05000000000000000000" pitchFamily="2" charset="2"/>
              <a:buChar char="Ø"/>
            </a:pPr>
            <a:r>
              <a:rPr lang="en-US" altLang="zh-CN" sz="1200" b="1" dirty="0">
                <a:latin typeface="微软雅黑" panose="020B0503020204020204" pitchFamily="34" charset="-122"/>
                <a:ea typeface="微软雅黑" panose="020B0503020204020204" pitchFamily="34" charset="-122"/>
                <a:cs typeface="Times New Roman" panose="02020603050405020304" pitchFamily="18" charset="0"/>
              </a:rPr>
              <a:t>J2K</a:t>
            </a:r>
          </a:p>
          <a:p>
            <a:pPr marL="285750" indent="-285750">
              <a:buFont typeface="Arial" panose="020B0604020202020204" pitchFamily="34" charset="0"/>
              <a:buChar char="•"/>
            </a:pPr>
            <a:r>
              <a:rPr lang="en-US" altLang="zh-CN" sz="1200" b="1" dirty="0" err="1">
                <a:latin typeface="微软雅黑" panose="020B0503020204020204" pitchFamily="34" charset="-122"/>
                <a:ea typeface="微软雅黑" panose="020B0503020204020204" pitchFamily="34" charset="-122"/>
                <a:cs typeface="Times New Roman" panose="02020603050405020304" pitchFamily="18" charset="0"/>
              </a:rPr>
              <a:t>bpp</a:t>
            </a:r>
            <a:r>
              <a:rPr lang="en-US" altLang="zh-CN" sz="1200" b="1" dirty="0">
                <a:latin typeface="微软雅黑" panose="020B0503020204020204" pitchFamily="34" charset="-122"/>
                <a:ea typeface="微软雅黑" panose="020B0503020204020204" pitchFamily="34" charset="-122"/>
                <a:cs typeface="Times New Roman" panose="02020603050405020304" pitchFamily="18" charset="0"/>
              </a:rPr>
              <a:t>         0.1587</a:t>
            </a:r>
          </a:p>
          <a:p>
            <a:pPr marL="285750" indent="-285750">
              <a:buFont typeface="Arial" panose="020B0604020202020204" pitchFamily="34" charset="0"/>
              <a:buChar char="•"/>
            </a:pPr>
            <a:r>
              <a:rPr lang="en-US" altLang="zh-CN" sz="1200" b="1" dirty="0" err="1">
                <a:latin typeface="微软雅黑" panose="020B0503020204020204" pitchFamily="34" charset="-122"/>
                <a:ea typeface="微软雅黑" panose="020B0503020204020204" pitchFamily="34" charset="-122"/>
                <a:cs typeface="Times New Roman" panose="02020603050405020304" pitchFamily="18" charset="0"/>
              </a:rPr>
              <a:t>ms-ssim</a:t>
            </a:r>
            <a:r>
              <a:rPr lang="en-US" altLang="zh-CN" sz="1200" b="1" dirty="0">
                <a:latin typeface="微软雅黑" panose="020B0503020204020204" pitchFamily="34" charset="-122"/>
                <a:ea typeface="微软雅黑" panose="020B0503020204020204" pitchFamily="34" charset="-122"/>
                <a:cs typeface="Times New Roman" panose="02020603050405020304" pitchFamily="18" charset="0"/>
              </a:rPr>
              <a:t>  0.8532</a:t>
            </a:r>
          </a:p>
          <a:p>
            <a:pPr marL="285750" indent="-285750">
              <a:buFont typeface="Arial" panose="020B0604020202020204" pitchFamily="34" charset="0"/>
              <a:buChar char="•"/>
            </a:pPr>
            <a:r>
              <a:rPr lang="en-US" altLang="zh-CN" sz="1200" b="1" dirty="0" err="1">
                <a:latin typeface="微软雅黑" panose="020B0503020204020204" pitchFamily="34" charset="-122"/>
                <a:ea typeface="微软雅黑" panose="020B0503020204020204" pitchFamily="34" charset="-122"/>
                <a:cs typeface="Times New Roman" panose="02020603050405020304" pitchFamily="18" charset="0"/>
              </a:rPr>
              <a:t>psnr</a:t>
            </a:r>
            <a:r>
              <a:rPr lang="en-US" altLang="zh-CN" sz="1200" b="1" dirty="0">
                <a:latin typeface="微软雅黑" panose="020B0503020204020204" pitchFamily="34" charset="-122"/>
                <a:ea typeface="微软雅黑" panose="020B0503020204020204" pitchFamily="34" charset="-122"/>
                <a:cs typeface="Times New Roman" panose="02020603050405020304" pitchFamily="18" charset="0"/>
              </a:rPr>
              <a:t>        23.5505</a:t>
            </a:r>
            <a:endParaRPr lang="zh-CN" altLang="en-US" sz="12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9" name="矩形 8">
            <a:extLst>
              <a:ext uri="{FF2B5EF4-FFF2-40B4-BE49-F238E27FC236}">
                <a16:creationId xmlns:a16="http://schemas.microsoft.com/office/drawing/2014/main" id="{F7AC1569-83B1-CBFD-437F-C277D2D76B9C}"/>
              </a:ext>
            </a:extLst>
          </p:cNvPr>
          <p:cNvSpPr/>
          <p:nvPr/>
        </p:nvSpPr>
        <p:spPr>
          <a:xfrm>
            <a:off x="53612" y="616"/>
            <a:ext cx="106186" cy="550394"/>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矩形 17">
            <a:extLst>
              <a:ext uri="{FF2B5EF4-FFF2-40B4-BE49-F238E27FC236}">
                <a16:creationId xmlns:a16="http://schemas.microsoft.com/office/drawing/2014/main" id="{27FCC2DC-2B55-1F4A-997D-2103FA5DC0C1}"/>
              </a:ext>
            </a:extLst>
          </p:cNvPr>
          <p:cNvSpPr/>
          <p:nvPr/>
        </p:nvSpPr>
        <p:spPr>
          <a:xfrm>
            <a:off x="213995" y="616"/>
            <a:ext cx="2043260" cy="550394"/>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五边形 6">
            <a:extLst>
              <a:ext uri="{FF2B5EF4-FFF2-40B4-BE49-F238E27FC236}">
                <a16:creationId xmlns:a16="http://schemas.microsoft.com/office/drawing/2014/main" id="{D10A1F84-04EA-66C0-CE47-5A05FC0154D6}"/>
              </a:ext>
            </a:extLst>
          </p:cNvPr>
          <p:cNvSpPr/>
          <p:nvPr/>
        </p:nvSpPr>
        <p:spPr>
          <a:xfrm>
            <a:off x="2256151" y="0"/>
            <a:ext cx="6123715" cy="553223"/>
          </a:xfrm>
          <a:prstGeom prst="homePlate">
            <a:avLst/>
          </a:prstGeom>
          <a:solidFill>
            <a:schemeClr val="accent5">
              <a:lumMod val="75000"/>
            </a:schemeClr>
          </a:solidFill>
          <a:ln w="25400" cap="flat" cmpd="sng" algn="ctr">
            <a:noFill/>
            <a:prstDash val="solid"/>
          </a:ln>
          <a:effectLst/>
        </p:spPr>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165" algn="l" defTabSz="914400" rtl="0" eaLnBrk="1" latinLnBrk="0" hangingPunct="1">
              <a:defRPr sz="1800" kern="1200">
                <a:solidFill>
                  <a:schemeClr val="lt1"/>
                </a:solidFill>
                <a:latin typeface="+mn-lt"/>
                <a:ea typeface="+mn-ea"/>
                <a:cs typeface="+mn-cs"/>
              </a:defRPr>
            </a:lvl5pPr>
            <a:lvl6pPr marL="2285365" algn="l" defTabSz="914400" rtl="0" eaLnBrk="1" latinLnBrk="0" hangingPunct="1">
              <a:defRPr sz="1800" kern="1200">
                <a:solidFill>
                  <a:schemeClr val="lt1"/>
                </a:solidFill>
                <a:latin typeface="+mn-lt"/>
                <a:ea typeface="+mn-ea"/>
                <a:cs typeface="+mn-cs"/>
              </a:defRPr>
            </a:lvl6pPr>
            <a:lvl7pPr marL="2742565" algn="l" defTabSz="914400" rtl="0" eaLnBrk="1" latinLnBrk="0" hangingPunct="1">
              <a:defRPr sz="1800" kern="1200">
                <a:solidFill>
                  <a:schemeClr val="lt1"/>
                </a:solidFill>
                <a:latin typeface="+mn-lt"/>
                <a:ea typeface="+mn-ea"/>
                <a:cs typeface="+mn-cs"/>
              </a:defRPr>
            </a:lvl7pPr>
            <a:lvl8pPr marL="3199765" algn="l" defTabSz="914400" rtl="0" eaLnBrk="1" latinLnBrk="0" hangingPunct="1">
              <a:defRPr sz="1800" kern="1200">
                <a:solidFill>
                  <a:schemeClr val="lt1"/>
                </a:solidFill>
                <a:latin typeface="+mn-lt"/>
                <a:ea typeface="+mn-ea"/>
                <a:cs typeface="+mn-cs"/>
              </a:defRPr>
            </a:lvl8pPr>
            <a:lvl9pPr marL="3656965" algn="l" defTabSz="914400" rtl="0" eaLnBrk="1" latinLnBrk="0" hangingPunct="1">
              <a:defRPr sz="1800" kern="1200">
                <a:solidFill>
                  <a:schemeClr val="lt1"/>
                </a:solidFill>
                <a:latin typeface="+mn-lt"/>
                <a:ea typeface="+mn-ea"/>
                <a:cs typeface="+mn-cs"/>
              </a:defRPr>
            </a:lvl9pPr>
          </a:lstStyle>
          <a:p>
            <a:pPr algn="ctr" defTabSz="685800">
              <a:defRPr/>
            </a:pPr>
            <a:endParaRPr lang="zh-CN" altLang="en-US" sz="1350">
              <a:solidFill>
                <a:srgbClr val="FFFFFF"/>
              </a:solidFill>
              <a:cs typeface="+mn-ea"/>
              <a:sym typeface="+mn-lt"/>
            </a:endParaRPr>
          </a:p>
        </p:txBody>
      </p:sp>
      <p:pic>
        <p:nvPicPr>
          <p:cNvPr id="20" name="图片 19">
            <a:extLst>
              <a:ext uri="{FF2B5EF4-FFF2-40B4-BE49-F238E27FC236}">
                <a16:creationId xmlns:a16="http://schemas.microsoft.com/office/drawing/2014/main" id="{504C4DFC-6384-70E6-952C-F8F4FF0D1B2A}"/>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422042" y="-25814"/>
            <a:ext cx="679782" cy="679782"/>
          </a:xfrm>
          <a:prstGeom prst="rect">
            <a:avLst/>
          </a:prstGeom>
        </p:spPr>
      </p:pic>
      <p:sp>
        <p:nvSpPr>
          <p:cNvPr id="21" name="TextBox 34">
            <a:extLst>
              <a:ext uri="{FF2B5EF4-FFF2-40B4-BE49-F238E27FC236}">
                <a16:creationId xmlns:a16="http://schemas.microsoft.com/office/drawing/2014/main" id="{7CAEB855-F86B-E83E-D28A-6328F7F31758}"/>
              </a:ext>
            </a:extLst>
          </p:cNvPr>
          <p:cNvSpPr txBox="1"/>
          <p:nvPr/>
        </p:nvSpPr>
        <p:spPr>
          <a:xfrm>
            <a:off x="481306" y="56041"/>
            <a:ext cx="6071894" cy="461665"/>
          </a:xfrm>
          <a:prstGeom prst="rect">
            <a:avLst/>
          </a:prstGeom>
          <a:noFill/>
        </p:spPr>
        <p:txBody>
          <a:bodyPr wrap="square" rtlCol="0">
            <a:spAutoFit/>
          </a:bodyPr>
          <a:lstStyle/>
          <a:p>
            <a:r>
              <a:rPr lang="zh-CN" altLang="en-US" sz="2400" b="1" spc="300" dirty="0">
                <a:solidFill>
                  <a:schemeClr val="bg1"/>
                </a:solidFill>
                <a:latin typeface="微软雅黑" panose="020B0503020204020204" pitchFamily="34" charset="-122"/>
                <a:ea typeface="微软雅黑" panose="020B0503020204020204" pitchFamily="34" charset="-122"/>
              </a:rPr>
              <a:t>工作介绍</a:t>
            </a:r>
            <a:r>
              <a:rPr lang="en-US" altLang="zh-CN" sz="2400" b="1" spc="300" dirty="0">
                <a:solidFill>
                  <a:schemeClr val="bg1"/>
                </a:solidFill>
                <a:latin typeface="微软雅黑" panose="020B0503020204020204" pitchFamily="34" charset="-122"/>
                <a:ea typeface="微软雅黑" panose="020B0503020204020204" pitchFamily="34" charset="-122"/>
              </a:rPr>
              <a:t>-</a:t>
            </a:r>
            <a:r>
              <a:rPr lang="zh-CN" altLang="en-US" sz="2400" b="1" spc="300" dirty="0">
                <a:solidFill>
                  <a:schemeClr val="bg1"/>
                </a:solidFill>
                <a:latin typeface="微软雅黑" panose="020B0503020204020204" pitchFamily="34" charset="-122"/>
                <a:ea typeface="微软雅黑" panose="020B0503020204020204" pitchFamily="34" charset="-122"/>
              </a:rPr>
              <a:t>图像语义传输效果（</a:t>
            </a:r>
            <a:r>
              <a:rPr lang="en-US" altLang="zh-CN" sz="2400" b="1" spc="300" dirty="0">
                <a:solidFill>
                  <a:schemeClr val="bg1"/>
                </a:solidFill>
                <a:latin typeface="微软雅黑" panose="020B0503020204020204" pitchFamily="34" charset="-122"/>
                <a:ea typeface="微软雅黑" panose="020B0503020204020204" pitchFamily="34" charset="-122"/>
              </a:rPr>
              <a:t>7/12</a:t>
            </a:r>
            <a:r>
              <a:rPr lang="zh-CN" altLang="en-US" sz="2400" b="1" spc="300" dirty="0">
                <a:solidFill>
                  <a:schemeClr val="bg1"/>
                </a:solidFill>
                <a:latin typeface="微软雅黑" panose="020B0503020204020204" pitchFamily="34" charset="-122"/>
                <a:ea typeface="微软雅黑" panose="020B0503020204020204" pitchFamily="34" charset="-122"/>
              </a:rPr>
              <a:t>）</a:t>
            </a:r>
          </a:p>
        </p:txBody>
      </p:sp>
      <p:cxnSp>
        <p:nvCxnSpPr>
          <p:cNvPr id="22" name="直接连接符 21">
            <a:extLst>
              <a:ext uri="{FF2B5EF4-FFF2-40B4-BE49-F238E27FC236}">
                <a16:creationId xmlns:a16="http://schemas.microsoft.com/office/drawing/2014/main" id="{57998425-2014-6F3E-6847-2D1FD7A33DE6}"/>
              </a:ext>
            </a:extLst>
          </p:cNvPr>
          <p:cNvCxnSpPr>
            <a:cxnSpLocks/>
          </p:cNvCxnSpPr>
          <p:nvPr/>
        </p:nvCxnSpPr>
        <p:spPr>
          <a:xfrm>
            <a:off x="0" y="723464"/>
            <a:ext cx="9146843" cy="0"/>
          </a:xfrm>
          <a:prstGeom prst="line">
            <a:avLst/>
          </a:prstGeom>
          <a:ln w="28575">
            <a:solidFill>
              <a:schemeClr val="accent5">
                <a:lumMod val="75000"/>
              </a:schemeClr>
            </a:solidFill>
            <a:prstDash val="solid"/>
          </a:ln>
        </p:spPr>
        <p:style>
          <a:lnRef idx="1">
            <a:schemeClr val="accent1"/>
          </a:lnRef>
          <a:fillRef idx="0">
            <a:schemeClr val="accent1"/>
          </a:fillRef>
          <a:effectRef idx="0">
            <a:schemeClr val="accent1"/>
          </a:effectRef>
          <a:fontRef idx="minor">
            <a:schemeClr val="tx1"/>
          </a:fontRef>
        </p:style>
      </p:cxnSp>
      <p:sp>
        <p:nvSpPr>
          <p:cNvPr id="23" name="矩形: 圆角 22">
            <a:extLst>
              <a:ext uri="{FF2B5EF4-FFF2-40B4-BE49-F238E27FC236}">
                <a16:creationId xmlns:a16="http://schemas.microsoft.com/office/drawing/2014/main" id="{B64DFE03-3F7B-ADED-B640-E21195DAFF31}"/>
              </a:ext>
            </a:extLst>
          </p:cNvPr>
          <p:cNvSpPr/>
          <p:nvPr/>
        </p:nvSpPr>
        <p:spPr>
          <a:xfrm>
            <a:off x="106704" y="807651"/>
            <a:ext cx="8995119" cy="4279808"/>
          </a:xfrm>
          <a:prstGeom prst="roundRect">
            <a:avLst>
              <a:gd name="adj" fmla="val 3137"/>
            </a:avLst>
          </a:prstGeom>
          <a:noFill/>
          <a:ln>
            <a:solidFill>
              <a:schemeClr val="accent5">
                <a:lumMod val="75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12148065"/>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2">
            <a:extLst>
              <a:ext uri="{FF2B5EF4-FFF2-40B4-BE49-F238E27FC236}">
                <a16:creationId xmlns:a16="http://schemas.microsoft.com/office/drawing/2014/main" id="{BA6E2317-542A-6831-21D3-DFAA24456F0D}"/>
              </a:ext>
            </a:extLst>
          </p:cNvPr>
          <p:cNvSpPr>
            <a:spLocks noChangeAspect="1" noChangeArrowheads="1"/>
          </p:cNvSpPr>
          <p:nvPr/>
        </p:nvSpPr>
        <p:spPr bwMode="auto">
          <a:xfrm>
            <a:off x="4274690" y="2553561"/>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 name="文本框 8">
            <a:extLst>
              <a:ext uri="{FF2B5EF4-FFF2-40B4-BE49-F238E27FC236}">
                <a16:creationId xmlns:a16="http://schemas.microsoft.com/office/drawing/2014/main" id="{EE163065-0CC2-9D50-578E-9CB2131E7912}"/>
              </a:ext>
            </a:extLst>
          </p:cNvPr>
          <p:cNvSpPr txBox="1"/>
          <p:nvPr/>
        </p:nvSpPr>
        <p:spPr>
          <a:xfrm>
            <a:off x="3619525" y="2813567"/>
            <a:ext cx="2132453" cy="830997"/>
          </a:xfrm>
          <a:prstGeom prst="rect">
            <a:avLst/>
          </a:prstGeom>
          <a:noFill/>
        </p:spPr>
        <p:txBody>
          <a:bodyPr wrap="square">
            <a:spAutoFit/>
          </a:bodyPr>
          <a:lstStyle/>
          <a:p>
            <a:pPr marL="285750" indent="-285750">
              <a:buFont typeface="Wingdings" panose="05000000000000000000" pitchFamily="2" charset="2"/>
              <a:buChar char="Ø"/>
            </a:pPr>
            <a:r>
              <a:rPr lang="en-US" altLang="zh-CN" sz="1200" b="1" dirty="0">
                <a:latin typeface="微软雅黑" panose="020B0503020204020204" pitchFamily="34" charset="-122"/>
                <a:ea typeface="微软雅黑" panose="020B0503020204020204" pitchFamily="34" charset="-122"/>
                <a:cs typeface="Times New Roman" panose="02020603050405020304" pitchFamily="18" charset="0"/>
              </a:rPr>
              <a:t>BPG</a:t>
            </a:r>
          </a:p>
          <a:p>
            <a:pPr marL="285750" indent="-285750">
              <a:buFont typeface="Arial" panose="020B0604020202020204" pitchFamily="34" charset="0"/>
              <a:buChar char="•"/>
            </a:pPr>
            <a:r>
              <a:rPr lang="en-US" altLang="zh-CN" sz="1200" b="1" dirty="0" err="1">
                <a:latin typeface="微软雅黑" panose="020B0503020204020204" pitchFamily="34" charset="-122"/>
                <a:ea typeface="微软雅黑" panose="020B0503020204020204" pitchFamily="34" charset="-122"/>
                <a:cs typeface="Times New Roman" panose="02020603050405020304" pitchFamily="18" charset="0"/>
              </a:rPr>
              <a:t>bpp</a:t>
            </a:r>
            <a:r>
              <a:rPr lang="en-US" altLang="zh-CN" sz="1200" b="1" dirty="0">
                <a:latin typeface="微软雅黑" panose="020B0503020204020204" pitchFamily="34" charset="-122"/>
                <a:ea typeface="微软雅黑" panose="020B0503020204020204" pitchFamily="34" charset="-122"/>
                <a:cs typeface="Times New Roman" panose="02020603050405020304" pitchFamily="18" charset="0"/>
              </a:rPr>
              <a:t>         0.0923</a:t>
            </a:r>
          </a:p>
          <a:p>
            <a:pPr marL="285750" indent="-285750">
              <a:buFont typeface="Arial" panose="020B0604020202020204" pitchFamily="34" charset="0"/>
              <a:buChar char="•"/>
            </a:pPr>
            <a:r>
              <a:rPr lang="en-US" altLang="zh-CN" sz="1200" b="1" dirty="0" err="1">
                <a:latin typeface="微软雅黑" panose="020B0503020204020204" pitchFamily="34" charset="-122"/>
                <a:ea typeface="微软雅黑" panose="020B0503020204020204" pitchFamily="34" charset="-122"/>
                <a:cs typeface="Times New Roman" panose="02020603050405020304" pitchFamily="18" charset="0"/>
              </a:rPr>
              <a:t>ms-ssim</a:t>
            </a:r>
            <a:r>
              <a:rPr lang="en-US" altLang="zh-CN" sz="1200" b="1" dirty="0">
                <a:latin typeface="微软雅黑" panose="020B0503020204020204" pitchFamily="34" charset="-122"/>
                <a:ea typeface="微软雅黑" panose="020B0503020204020204" pitchFamily="34" charset="-122"/>
                <a:cs typeface="Times New Roman" panose="02020603050405020304" pitchFamily="18" charset="0"/>
              </a:rPr>
              <a:t>  0.9563</a:t>
            </a:r>
          </a:p>
          <a:p>
            <a:pPr marL="285750" indent="-285750">
              <a:buFont typeface="Arial" panose="020B0604020202020204" pitchFamily="34" charset="0"/>
              <a:buChar char="•"/>
            </a:pPr>
            <a:r>
              <a:rPr lang="en-US" altLang="zh-CN" sz="1200" b="1" dirty="0" err="1">
                <a:latin typeface="微软雅黑" panose="020B0503020204020204" pitchFamily="34" charset="-122"/>
                <a:ea typeface="微软雅黑" panose="020B0503020204020204" pitchFamily="34" charset="-122"/>
                <a:cs typeface="Times New Roman" panose="02020603050405020304" pitchFamily="18" charset="0"/>
              </a:rPr>
              <a:t>psnr</a:t>
            </a:r>
            <a:r>
              <a:rPr lang="en-US" altLang="zh-CN" sz="1200" b="1" dirty="0">
                <a:latin typeface="微软雅黑" panose="020B0503020204020204" pitchFamily="34" charset="-122"/>
                <a:ea typeface="微软雅黑" panose="020B0503020204020204" pitchFamily="34" charset="-122"/>
                <a:cs typeface="Times New Roman" panose="02020603050405020304" pitchFamily="18" charset="0"/>
              </a:rPr>
              <a:t>        29.7028</a:t>
            </a:r>
            <a:endParaRPr lang="zh-CN" altLang="en-US" sz="12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0" name="文本框 9">
            <a:extLst>
              <a:ext uri="{FF2B5EF4-FFF2-40B4-BE49-F238E27FC236}">
                <a16:creationId xmlns:a16="http://schemas.microsoft.com/office/drawing/2014/main" id="{C76D9F2E-8701-E31B-B1EA-8B082261E06B}"/>
              </a:ext>
            </a:extLst>
          </p:cNvPr>
          <p:cNvSpPr txBox="1"/>
          <p:nvPr/>
        </p:nvSpPr>
        <p:spPr>
          <a:xfrm>
            <a:off x="761202" y="2809921"/>
            <a:ext cx="2132454" cy="830997"/>
          </a:xfrm>
          <a:prstGeom prst="rect">
            <a:avLst/>
          </a:prstGeom>
          <a:noFill/>
        </p:spPr>
        <p:txBody>
          <a:bodyPr wrap="square">
            <a:spAutoFit/>
          </a:bodyPr>
          <a:lstStyle/>
          <a:p>
            <a:pPr marL="285750" indent="-285750">
              <a:buFont typeface="Wingdings" panose="05000000000000000000" pitchFamily="2" charset="2"/>
              <a:buChar char="Ø"/>
            </a:pPr>
            <a:r>
              <a:rPr lang="en-US" altLang="zh-CN" sz="1200" b="1" dirty="0">
                <a:latin typeface="微软雅黑" panose="020B0503020204020204" pitchFamily="34" charset="-122"/>
                <a:ea typeface="微软雅黑" panose="020B0503020204020204" pitchFamily="34" charset="-122"/>
                <a:cs typeface="Times New Roman" panose="02020603050405020304" pitchFamily="18" charset="0"/>
              </a:rPr>
              <a:t>BPG</a:t>
            </a:r>
          </a:p>
          <a:p>
            <a:pPr marL="285750" indent="-285750">
              <a:buFont typeface="Arial" panose="020B0604020202020204" pitchFamily="34" charset="0"/>
              <a:buChar char="•"/>
            </a:pPr>
            <a:r>
              <a:rPr lang="en-US" altLang="zh-CN" sz="1200" b="1" dirty="0" err="1">
                <a:latin typeface="微软雅黑" panose="020B0503020204020204" pitchFamily="34" charset="-122"/>
                <a:ea typeface="微软雅黑" panose="020B0503020204020204" pitchFamily="34" charset="-122"/>
                <a:cs typeface="Times New Roman" panose="02020603050405020304" pitchFamily="18" charset="0"/>
              </a:rPr>
              <a:t>bpp</a:t>
            </a:r>
            <a:r>
              <a:rPr lang="en-US" altLang="zh-CN" sz="1200" b="1" dirty="0">
                <a:latin typeface="微软雅黑" panose="020B0503020204020204" pitchFamily="34" charset="-122"/>
                <a:ea typeface="微软雅黑" panose="020B0503020204020204" pitchFamily="34" charset="-122"/>
                <a:cs typeface="Times New Roman" panose="02020603050405020304" pitchFamily="18" charset="0"/>
              </a:rPr>
              <a:t>         0.0709</a:t>
            </a:r>
          </a:p>
          <a:p>
            <a:pPr marL="285750" indent="-285750">
              <a:buFont typeface="Arial" panose="020B0604020202020204" pitchFamily="34" charset="0"/>
              <a:buChar char="•"/>
            </a:pPr>
            <a:r>
              <a:rPr lang="en-US" altLang="zh-CN" sz="1200" b="1" dirty="0" err="1">
                <a:latin typeface="微软雅黑" panose="020B0503020204020204" pitchFamily="34" charset="-122"/>
                <a:ea typeface="微软雅黑" panose="020B0503020204020204" pitchFamily="34" charset="-122"/>
                <a:cs typeface="Times New Roman" panose="02020603050405020304" pitchFamily="18" charset="0"/>
              </a:rPr>
              <a:t>ms-ssim</a:t>
            </a:r>
            <a:r>
              <a:rPr lang="en-US" altLang="zh-CN" sz="1200" b="1" dirty="0">
                <a:latin typeface="微软雅黑" panose="020B0503020204020204" pitchFamily="34" charset="-122"/>
                <a:ea typeface="微软雅黑" panose="020B0503020204020204" pitchFamily="34" charset="-122"/>
                <a:cs typeface="Times New Roman" panose="02020603050405020304" pitchFamily="18" charset="0"/>
              </a:rPr>
              <a:t>  0.9444</a:t>
            </a:r>
          </a:p>
          <a:p>
            <a:pPr marL="285750" indent="-285750">
              <a:buFont typeface="Arial" panose="020B0604020202020204" pitchFamily="34" charset="0"/>
              <a:buChar char="•"/>
            </a:pPr>
            <a:r>
              <a:rPr lang="en-US" altLang="zh-CN" sz="1200" b="1" dirty="0" err="1">
                <a:latin typeface="微软雅黑" panose="020B0503020204020204" pitchFamily="34" charset="-122"/>
                <a:ea typeface="微软雅黑" panose="020B0503020204020204" pitchFamily="34" charset="-122"/>
                <a:cs typeface="Times New Roman" panose="02020603050405020304" pitchFamily="18" charset="0"/>
              </a:rPr>
              <a:t>psnr</a:t>
            </a:r>
            <a:r>
              <a:rPr lang="en-US" altLang="zh-CN" sz="1200" b="1" dirty="0">
                <a:latin typeface="微软雅黑" panose="020B0503020204020204" pitchFamily="34" charset="-122"/>
                <a:ea typeface="微软雅黑" panose="020B0503020204020204" pitchFamily="34" charset="-122"/>
                <a:cs typeface="Times New Roman" panose="02020603050405020304" pitchFamily="18" charset="0"/>
              </a:rPr>
              <a:t>        28.7111</a:t>
            </a:r>
          </a:p>
        </p:txBody>
      </p:sp>
      <p:pic>
        <p:nvPicPr>
          <p:cNvPr id="14" name="图片 13">
            <a:extLst>
              <a:ext uri="{FF2B5EF4-FFF2-40B4-BE49-F238E27FC236}">
                <a16:creationId xmlns:a16="http://schemas.microsoft.com/office/drawing/2014/main" id="{0803BB64-2CAE-0EF4-2EA6-4F4384752EFF}"/>
              </a:ext>
            </a:extLst>
          </p:cNvPr>
          <p:cNvPicPr>
            <a:picLocks noChangeAspect="1"/>
          </p:cNvPicPr>
          <p:nvPr/>
        </p:nvPicPr>
        <p:blipFill>
          <a:blip r:embed="rId3"/>
          <a:stretch>
            <a:fillRect/>
          </a:stretch>
        </p:blipFill>
        <p:spPr>
          <a:xfrm>
            <a:off x="317221" y="917241"/>
            <a:ext cx="2764048" cy="1842699"/>
          </a:xfrm>
          <a:prstGeom prst="rect">
            <a:avLst/>
          </a:prstGeom>
        </p:spPr>
      </p:pic>
      <p:pic>
        <p:nvPicPr>
          <p:cNvPr id="15" name="图片 14">
            <a:extLst>
              <a:ext uri="{FF2B5EF4-FFF2-40B4-BE49-F238E27FC236}">
                <a16:creationId xmlns:a16="http://schemas.microsoft.com/office/drawing/2014/main" id="{5DC3AA79-2F7F-77FD-ED98-8A71D3B78A18}"/>
              </a:ext>
            </a:extLst>
          </p:cNvPr>
          <p:cNvPicPr>
            <a:picLocks noChangeAspect="1"/>
          </p:cNvPicPr>
          <p:nvPr/>
        </p:nvPicPr>
        <p:blipFill>
          <a:blip r:embed="rId4"/>
          <a:stretch>
            <a:fillRect/>
          </a:stretch>
        </p:blipFill>
        <p:spPr>
          <a:xfrm>
            <a:off x="3198456" y="918561"/>
            <a:ext cx="2762068" cy="1841379"/>
          </a:xfrm>
          <a:prstGeom prst="rect">
            <a:avLst/>
          </a:prstGeom>
        </p:spPr>
      </p:pic>
      <p:sp>
        <p:nvSpPr>
          <p:cNvPr id="8" name="文本框 7">
            <a:extLst>
              <a:ext uri="{FF2B5EF4-FFF2-40B4-BE49-F238E27FC236}">
                <a16:creationId xmlns:a16="http://schemas.microsoft.com/office/drawing/2014/main" id="{8F4718EA-D1DB-76F3-65A8-CFC462925D55}"/>
              </a:ext>
            </a:extLst>
          </p:cNvPr>
          <p:cNvSpPr txBox="1"/>
          <p:nvPr/>
        </p:nvSpPr>
        <p:spPr>
          <a:xfrm>
            <a:off x="333731" y="3850556"/>
            <a:ext cx="8677455" cy="1156855"/>
          </a:xfrm>
          <a:prstGeom prst="rect">
            <a:avLst/>
          </a:prstGeom>
          <a:noFill/>
        </p:spPr>
        <p:txBody>
          <a:bodyPr wrap="square">
            <a:spAutoFit/>
          </a:bodyPr>
          <a:lstStyle/>
          <a:p>
            <a:pPr marL="0" lvl="2">
              <a:lnSpc>
                <a:spcPct val="150000"/>
              </a:lnSpc>
              <a:spcBef>
                <a:spcPct val="0"/>
              </a:spcBef>
              <a:buFont typeface="Wingdings" panose="05000000000000000000" pitchFamily="2" charset="2"/>
              <a:buChar char="Ø"/>
            </a:pPr>
            <a:r>
              <a:rPr lang="zh-CN" altLang="en-US" sz="1600" b="1" dirty="0">
                <a:solidFill>
                  <a:srgbClr val="00B0F0"/>
                </a:solidFill>
                <a:latin typeface="微软雅黑" panose="020B0503020204020204" pitchFamily="34" charset="-122"/>
                <a:ea typeface="微软雅黑" panose="020B0503020204020204" pitchFamily="34" charset="-122"/>
                <a:cs typeface="+mn-ea"/>
              </a:rPr>
              <a:t>可视化结果</a:t>
            </a:r>
            <a:endParaRPr lang="en-US" altLang="zh-CN" sz="1600" b="1" dirty="0">
              <a:solidFill>
                <a:srgbClr val="00B0F0"/>
              </a:solidFill>
              <a:latin typeface="微软雅黑" panose="020B0503020204020204" pitchFamily="34" charset="-122"/>
              <a:ea typeface="微软雅黑" panose="020B0503020204020204" pitchFamily="34" charset="-122"/>
              <a:cs typeface="+mn-ea"/>
            </a:endParaRPr>
          </a:p>
          <a:p>
            <a:pPr marL="0" lvl="2">
              <a:lnSpc>
                <a:spcPct val="150000"/>
              </a:lnSpc>
              <a:spcBef>
                <a:spcPct val="0"/>
              </a:spcBef>
            </a:pPr>
            <a:r>
              <a:rPr lang="zh-CN" altLang="en-US" sz="1600" dirty="0">
                <a:latin typeface="微软雅黑" panose="020B0503020204020204" pitchFamily="34" charset="-122"/>
                <a:ea typeface="微软雅黑" panose="020B0503020204020204" pitchFamily="34" charset="-122"/>
                <a:cs typeface="+mn-ea"/>
              </a:rPr>
              <a:t>由可视化结果可见，使用深度学习语义传输方法得到的图像重建结果在更大的文件大小的前提下，保留了更多的图像细节。即使在文件大小超过文件大小</a:t>
            </a:r>
            <a:r>
              <a:rPr lang="en-US" altLang="zh-CN" sz="1600" dirty="0">
                <a:latin typeface="微软雅黑" panose="020B0503020204020204" pitchFamily="34" charset="-122"/>
                <a:ea typeface="微软雅黑" panose="020B0503020204020204" pitchFamily="34" charset="-122"/>
                <a:cs typeface="+mn-ea"/>
              </a:rPr>
              <a:t>31%</a:t>
            </a:r>
            <a:r>
              <a:rPr lang="zh-CN" altLang="en-US" sz="1600" dirty="0">
                <a:latin typeface="微软雅黑" panose="020B0503020204020204" pitchFamily="34" charset="-122"/>
                <a:ea typeface="微软雅黑" panose="020B0503020204020204" pitchFamily="34" charset="-122"/>
                <a:cs typeface="+mn-ea"/>
              </a:rPr>
              <a:t>的情况下，仍旧具有竞争力。</a:t>
            </a:r>
            <a:endParaRPr lang="en-US" altLang="zh-CN" sz="1600" dirty="0">
              <a:latin typeface="微软雅黑" panose="020B0503020204020204" pitchFamily="34" charset="-122"/>
              <a:ea typeface="微软雅黑" panose="020B0503020204020204" pitchFamily="34" charset="-122"/>
              <a:cs typeface="+mn-ea"/>
            </a:endParaRPr>
          </a:p>
        </p:txBody>
      </p:sp>
      <p:sp>
        <p:nvSpPr>
          <p:cNvPr id="11" name="文本框 10">
            <a:extLst>
              <a:ext uri="{FF2B5EF4-FFF2-40B4-BE49-F238E27FC236}">
                <a16:creationId xmlns:a16="http://schemas.microsoft.com/office/drawing/2014/main" id="{151AD5D5-4EE5-4B2A-6C2A-B4EC55EDE91C}"/>
              </a:ext>
            </a:extLst>
          </p:cNvPr>
          <p:cNvSpPr txBox="1"/>
          <p:nvPr/>
        </p:nvSpPr>
        <p:spPr>
          <a:xfrm>
            <a:off x="6442066" y="2809920"/>
            <a:ext cx="2035338" cy="830997"/>
          </a:xfrm>
          <a:prstGeom prst="rect">
            <a:avLst/>
          </a:prstGeom>
          <a:noFill/>
        </p:spPr>
        <p:txBody>
          <a:bodyPr wrap="square">
            <a:spAutoFit/>
          </a:bodyPr>
          <a:lstStyle/>
          <a:p>
            <a:pPr marL="285750" indent="-285750">
              <a:buFont typeface="Wingdings" panose="05000000000000000000" pitchFamily="2" charset="2"/>
              <a:buChar char="Ø"/>
            </a:pPr>
            <a:r>
              <a:rPr lang="en-US" altLang="zh-CN" sz="1200" b="1" dirty="0">
                <a:latin typeface="微软雅黑" panose="020B0503020204020204" pitchFamily="34" charset="-122"/>
                <a:ea typeface="微软雅黑" panose="020B0503020204020204" pitchFamily="34" charset="-122"/>
                <a:cs typeface="Times New Roman" panose="02020603050405020304" pitchFamily="18" charset="0"/>
              </a:rPr>
              <a:t>GAN</a:t>
            </a:r>
            <a:r>
              <a:rPr lang="zh-CN" altLang="en-US" sz="1200" b="1"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1200" b="1" dirty="0">
                <a:latin typeface="微软雅黑" panose="020B0503020204020204" pitchFamily="34" charset="-122"/>
                <a:ea typeface="微软雅黑" panose="020B0503020204020204" pitchFamily="34" charset="-122"/>
                <a:cs typeface="Times New Roman" panose="02020603050405020304" pitchFamily="18" charset="0"/>
              </a:rPr>
              <a:t>2.2.4</a:t>
            </a:r>
            <a:r>
              <a:rPr lang="zh-CN" altLang="en-US" sz="1200" b="1" dirty="0">
                <a:latin typeface="微软雅黑" panose="020B0503020204020204" pitchFamily="34" charset="-122"/>
                <a:ea typeface="微软雅黑" panose="020B0503020204020204" pitchFamily="34" charset="-122"/>
                <a:cs typeface="Times New Roman" panose="02020603050405020304" pitchFamily="18" charset="0"/>
              </a:rPr>
              <a:t>所提方法）</a:t>
            </a:r>
            <a:endParaRPr lang="en-US" altLang="zh-CN" sz="1200" b="1" dirty="0">
              <a:latin typeface="微软雅黑" panose="020B0503020204020204" pitchFamily="34" charset="-122"/>
              <a:ea typeface="微软雅黑" panose="020B0503020204020204" pitchFamily="34" charset="-122"/>
              <a:cs typeface="Times New Roman" panose="02020603050405020304" pitchFamily="18" charset="0"/>
            </a:endParaRPr>
          </a:p>
          <a:p>
            <a:pPr marL="285750" indent="-285750">
              <a:buFont typeface="Arial" panose="020B0604020202020204" pitchFamily="34" charset="0"/>
              <a:buChar char="•"/>
            </a:pPr>
            <a:r>
              <a:rPr lang="en-US" altLang="zh-CN" sz="1200" b="1" dirty="0" err="1">
                <a:latin typeface="微软雅黑" panose="020B0503020204020204" pitchFamily="34" charset="-122"/>
                <a:ea typeface="微软雅黑" panose="020B0503020204020204" pitchFamily="34" charset="-122"/>
                <a:cs typeface="Times New Roman" panose="02020603050405020304" pitchFamily="18" charset="0"/>
              </a:rPr>
              <a:t>bpp</a:t>
            </a:r>
            <a:r>
              <a:rPr lang="en-US" altLang="zh-CN" sz="1200" b="1" dirty="0">
                <a:latin typeface="微软雅黑" panose="020B0503020204020204" pitchFamily="34" charset="-122"/>
                <a:ea typeface="微软雅黑" panose="020B0503020204020204" pitchFamily="34" charset="-122"/>
                <a:cs typeface="Times New Roman" panose="02020603050405020304" pitchFamily="18" charset="0"/>
              </a:rPr>
              <a:t>         0.0703</a:t>
            </a:r>
          </a:p>
          <a:p>
            <a:pPr marL="285750" indent="-285750">
              <a:buFont typeface="Arial" panose="020B0604020202020204" pitchFamily="34" charset="0"/>
              <a:buChar char="•"/>
            </a:pPr>
            <a:r>
              <a:rPr lang="en-US" altLang="zh-CN" sz="1200" b="1" dirty="0" err="1">
                <a:latin typeface="微软雅黑" panose="020B0503020204020204" pitchFamily="34" charset="-122"/>
                <a:ea typeface="微软雅黑" panose="020B0503020204020204" pitchFamily="34" charset="-122"/>
                <a:cs typeface="Times New Roman" panose="02020603050405020304" pitchFamily="18" charset="0"/>
              </a:rPr>
              <a:t>ms-ssim</a:t>
            </a:r>
            <a:r>
              <a:rPr lang="en-US" altLang="zh-CN" sz="1200" b="1" dirty="0">
                <a:latin typeface="微软雅黑" panose="020B0503020204020204" pitchFamily="34" charset="-122"/>
                <a:ea typeface="微软雅黑" panose="020B0503020204020204" pitchFamily="34" charset="-122"/>
                <a:cs typeface="Times New Roman" panose="02020603050405020304" pitchFamily="18" charset="0"/>
              </a:rPr>
              <a:t>  0.9314</a:t>
            </a:r>
          </a:p>
          <a:p>
            <a:pPr marL="285750" indent="-285750">
              <a:buFont typeface="Arial" panose="020B0604020202020204" pitchFamily="34" charset="0"/>
              <a:buChar char="•"/>
            </a:pPr>
            <a:r>
              <a:rPr lang="en-US" altLang="zh-CN" sz="1200" b="1" dirty="0" err="1">
                <a:latin typeface="微软雅黑" panose="020B0503020204020204" pitchFamily="34" charset="-122"/>
                <a:ea typeface="微软雅黑" panose="020B0503020204020204" pitchFamily="34" charset="-122"/>
                <a:cs typeface="Times New Roman" panose="02020603050405020304" pitchFamily="18" charset="0"/>
              </a:rPr>
              <a:t>psnr</a:t>
            </a:r>
            <a:r>
              <a:rPr lang="en-US" altLang="zh-CN" sz="1200" b="1" dirty="0">
                <a:latin typeface="微软雅黑" panose="020B0503020204020204" pitchFamily="34" charset="-122"/>
                <a:ea typeface="微软雅黑" panose="020B0503020204020204" pitchFamily="34" charset="-122"/>
                <a:cs typeface="Times New Roman" panose="02020603050405020304" pitchFamily="18" charset="0"/>
              </a:rPr>
              <a:t>        27.2649</a:t>
            </a:r>
          </a:p>
        </p:txBody>
      </p:sp>
      <p:pic>
        <p:nvPicPr>
          <p:cNvPr id="16" name="图片 15">
            <a:extLst>
              <a:ext uri="{FF2B5EF4-FFF2-40B4-BE49-F238E27FC236}">
                <a16:creationId xmlns:a16="http://schemas.microsoft.com/office/drawing/2014/main" id="{F65333A8-5F81-4743-4A32-3C12E886A6E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77711" y="917241"/>
            <a:ext cx="2764048" cy="1842699"/>
          </a:xfrm>
          <a:prstGeom prst="rect">
            <a:avLst/>
          </a:prstGeom>
        </p:spPr>
      </p:pic>
      <p:sp>
        <p:nvSpPr>
          <p:cNvPr id="13" name="矩形 12">
            <a:extLst>
              <a:ext uri="{FF2B5EF4-FFF2-40B4-BE49-F238E27FC236}">
                <a16:creationId xmlns:a16="http://schemas.microsoft.com/office/drawing/2014/main" id="{15DBD833-4FE8-127A-75FE-B50B9E48AEB2}"/>
              </a:ext>
            </a:extLst>
          </p:cNvPr>
          <p:cNvSpPr/>
          <p:nvPr/>
        </p:nvSpPr>
        <p:spPr>
          <a:xfrm>
            <a:off x="53612" y="616"/>
            <a:ext cx="106186" cy="550394"/>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 name="矩形 16">
            <a:extLst>
              <a:ext uri="{FF2B5EF4-FFF2-40B4-BE49-F238E27FC236}">
                <a16:creationId xmlns:a16="http://schemas.microsoft.com/office/drawing/2014/main" id="{DEBABC88-752A-4654-C86E-0B4B612D2302}"/>
              </a:ext>
            </a:extLst>
          </p:cNvPr>
          <p:cNvSpPr/>
          <p:nvPr/>
        </p:nvSpPr>
        <p:spPr>
          <a:xfrm>
            <a:off x="213995" y="616"/>
            <a:ext cx="2043260" cy="550394"/>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五边形 6">
            <a:extLst>
              <a:ext uri="{FF2B5EF4-FFF2-40B4-BE49-F238E27FC236}">
                <a16:creationId xmlns:a16="http://schemas.microsoft.com/office/drawing/2014/main" id="{F91E24F4-B2E5-84C1-B48F-E916A33D38A2}"/>
              </a:ext>
            </a:extLst>
          </p:cNvPr>
          <p:cNvSpPr/>
          <p:nvPr/>
        </p:nvSpPr>
        <p:spPr>
          <a:xfrm>
            <a:off x="2256151" y="0"/>
            <a:ext cx="6123715" cy="553223"/>
          </a:xfrm>
          <a:prstGeom prst="homePlate">
            <a:avLst/>
          </a:prstGeom>
          <a:solidFill>
            <a:schemeClr val="accent5">
              <a:lumMod val="75000"/>
            </a:schemeClr>
          </a:solidFill>
          <a:ln w="25400" cap="flat" cmpd="sng" algn="ctr">
            <a:noFill/>
            <a:prstDash val="solid"/>
          </a:ln>
          <a:effectLst/>
        </p:spPr>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165" algn="l" defTabSz="914400" rtl="0" eaLnBrk="1" latinLnBrk="0" hangingPunct="1">
              <a:defRPr sz="1800" kern="1200">
                <a:solidFill>
                  <a:schemeClr val="lt1"/>
                </a:solidFill>
                <a:latin typeface="+mn-lt"/>
                <a:ea typeface="+mn-ea"/>
                <a:cs typeface="+mn-cs"/>
              </a:defRPr>
            </a:lvl5pPr>
            <a:lvl6pPr marL="2285365" algn="l" defTabSz="914400" rtl="0" eaLnBrk="1" latinLnBrk="0" hangingPunct="1">
              <a:defRPr sz="1800" kern="1200">
                <a:solidFill>
                  <a:schemeClr val="lt1"/>
                </a:solidFill>
                <a:latin typeface="+mn-lt"/>
                <a:ea typeface="+mn-ea"/>
                <a:cs typeface="+mn-cs"/>
              </a:defRPr>
            </a:lvl6pPr>
            <a:lvl7pPr marL="2742565" algn="l" defTabSz="914400" rtl="0" eaLnBrk="1" latinLnBrk="0" hangingPunct="1">
              <a:defRPr sz="1800" kern="1200">
                <a:solidFill>
                  <a:schemeClr val="lt1"/>
                </a:solidFill>
                <a:latin typeface="+mn-lt"/>
                <a:ea typeface="+mn-ea"/>
                <a:cs typeface="+mn-cs"/>
              </a:defRPr>
            </a:lvl7pPr>
            <a:lvl8pPr marL="3199765" algn="l" defTabSz="914400" rtl="0" eaLnBrk="1" latinLnBrk="0" hangingPunct="1">
              <a:defRPr sz="1800" kern="1200">
                <a:solidFill>
                  <a:schemeClr val="lt1"/>
                </a:solidFill>
                <a:latin typeface="+mn-lt"/>
                <a:ea typeface="+mn-ea"/>
                <a:cs typeface="+mn-cs"/>
              </a:defRPr>
            </a:lvl8pPr>
            <a:lvl9pPr marL="3656965" algn="l" defTabSz="914400" rtl="0" eaLnBrk="1" latinLnBrk="0" hangingPunct="1">
              <a:defRPr sz="1800" kern="1200">
                <a:solidFill>
                  <a:schemeClr val="lt1"/>
                </a:solidFill>
                <a:latin typeface="+mn-lt"/>
                <a:ea typeface="+mn-ea"/>
                <a:cs typeface="+mn-cs"/>
              </a:defRPr>
            </a:lvl9pPr>
          </a:lstStyle>
          <a:p>
            <a:pPr algn="ctr" defTabSz="685800">
              <a:defRPr/>
            </a:pPr>
            <a:endParaRPr lang="zh-CN" altLang="en-US" sz="1350">
              <a:solidFill>
                <a:srgbClr val="FFFFFF"/>
              </a:solidFill>
              <a:cs typeface="+mn-ea"/>
              <a:sym typeface="+mn-lt"/>
            </a:endParaRPr>
          </a:p>
        </p:txBody>
      </p:sp>
      <p:pic>
        <p:nvPicPr>
          <p:cNvPr id="19" name="图片 18">
            <a:extLst>
              <a:ext uri="{FF2B5EF4-FFF2-40B4-BE49-F238E27FC236}">
                <a16:creationId xmlns:a16="http://schemas.microsoft.com/office/drawing/2014/main" id="{D7728082-48C0-C5AA-8EDE-93859296112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422042" y="-25814"/>
            <a:ext cx="679782" cy="679782"/>
          </a:xfrm>
          <a:prstGeom prst="rect">
            <a:avLst/>
          </a:prstGeom>
        </p:spPr>
      </p:pic>
      <p:sp>
        <p:nvSpPr>
          <p:cNvPr id="20" name="TextBox 34">
            <a:extLst>
              <a:ext uri="{FF2B5EF4-FFF2-40B4-BE49-F238E27FC236}">
                <a16:creationId xmlns:a16="http://schemas.microsoft.com/office/drawing/2014/main" id="{88392524-A64D-DD19-6A8C-54373B6E4858}"/>
              </a:ext>
            </a:extLst>
          </p:cNvPr>
          <p:cNvSpPr txBox="1"/>
          <p:nvPr/>
        </p:nvSpPr>
        <p:spPr>
          <a:xfrm>
            <a:off x="481306" y="56041"/>
            <a:ext cx="6071894" cy="461665"/>
          </a:xfrm>
          <a:prstGeom prst="rect">
            <a:avLst/>
          </a:prstGeom>
          <a:noFill/>
        </p:spPr>
        <p:txBody>
          <a:bodyPr wrap="square" rtlCol="0">
            <a:spAutoFit/>
          </a:bodyPr>
          <a:lstStyle/>
          <a:p>
            <a:r>
              <a:rPr lang="zh-CN" altLang="en-US" sz="2400" b="1" spc="300" dirty="0">
                <a:solidFill>
                  <a:schemeClr val="bg1"/>
                </a:solidFill>
                <a:latin typeface="微软雅黑" panose="020B0503020204020204" pitchFamily="34" charset="-122"/>
                <a:ea typeface="微软雅黑" panose="020B0503020204020204" pitchFamily="34" charset="-122"/>
              </a:rPr>
              <a:t>工作介绍</a:t>
            </a:r>
            <a:r>
              <a:rPr lang="en-US" altLang="zh-CN" sz="2400" b="1" spc="300" dirty="0">
                <a:solidFill>
                  <a:schemeClr val="bg1"/>
                </a:solidFill>
                <a:latin typeface="微软雅黑" panose="020B0503020204020204" pitchFamily="34" charset="-122"/>
                <a:ea typeface="微软雅黑" panose="020B0503020204020204" pitchFamily="34" charset="-122"/>
              </a:rPr>
              <a:t>-</a:t>
            </a:r>
            <a:r>
              <a:rPr lang="zh-CN" altLang="en-US" sz="2400" b="1" spc="300" dirty="0">
                <a:solidFill>
                  <a:schemeClr val="bg1"/>
                </a:solidFill>
                <a:latin typeface="微软雅黑" panose="020B0503020204020204" pitchFamily="34" charset="-122"/>
                <a:ea typeface="微软雅黑" panose="020B0503020204020204" pitchFamily="34" charset="-122"/>
              </a:rPr>
              <a:t>图像语义传输效果（</a:t>
            </a:r>
            <a:r>
              <a:rPr lang="en-US" altLang="zh-CN" sz="2400" b="1" spc="300" dirty="0">
                <a:solidFill>
                  <a:schemeClr val="bg1"/>
                </a:solidFill>
                <a:latin typeface="微软雅黑" panose="020B0503020204020204" pitchFamily="34" charset="-122"/>
                <a:ea typeface="微软雅黑" panose="020B0503020204020204" pitchFamily="34" charset="-122"/>
              </a:rPr>
              <a:t>8/12</a:t>
            </a:r>
            <a:r>
              <a:rPr lang="zh-CN" altLang="en-US" sz="2400" b="1" spc="300" dirty="0">
                <a:solidFill>
                  <a:schemeClr val="bg1"/>
                </a:solidFill>
                <a:latin typeface="微软雅黑" panose="020B0503020204020204" pitchFamily="34" charset="-122"/>
                <a:ea typeface="微软雅黑" panose="020B0503020204020204" pitchFamily="34" charset="-122"/>
              </a:rPr>
              <a:t>）</a:t>
            </a:r>
          </a:p>
        </p:txBody>
      </p:sp>
      <p:cxnSp>
        <p:nvCxnSpPr>
          <p:cNvPr id="21" name="直接连接符 20">
            <a:extLst>
              <a:ext uri="{FF2B5EF4-FFF2-40B4-BE49-F238E27FC236}">
                <a16:creationId xmlns:a16="http://schemas.microsoft.com/office/drawing/2014/main" id="{64837C27-604F-5F3D-5962-D6F6BE30D8FA}"/>
              </a:ext>
            </a:extLst>
          </p:cNvPr>
          <p:cNvCxnSpPr>
            <a:cxnSpLocks/>
          </p:cNvCxnSpPr>
          <p:nvPr/>
        </p:nvCxnSpPr>
        <p:spPr>
          <a:xfrm>
            <a:off x="0" y="723464"/>
            <a:ext cx="9146843" cy="0"/>
          </a:xfrm>
          <a:prstGeom prst="line">
            <a:avLst/>
          </a:prstGeom>
          <a:ln w="28575">
            <a:solidFill>
              <a:schemeClr val="accent5">
                <a:lumMod val="75000"/>
              </a:schemeClr>
            </a:solidFill>
            <a:prstDash val="solid"/>
          </a:ln>
        </p:spPr>
        <p:style>
          <a:lnRef idx="1">
            <a:schemeClr val="accent1"/>
          </a:lnRef>
          <a:fillRef idx="0">
            <a:schemeClr val="accent1"/>
          </a:fillRef>
          <a:effectRef idx="0">
            <a:schemeClr val="accent1"/>
          </a:effectRef>
          <a:fontRef idx="minor">
            <a:schemeClr val="tx1"/>
          </a:fontRef>
        </p:style>
      </p:cxnSp>
      <p:sp>
        <p:nvSpPr>
          <p:cNvPr id="22" name="矩形: 圆角 21">
            <a:extLst>
              <a:ext uri="{FF2B5EF4-FFF2-40B4-BE49-F238E27FC236}">
                <a16:creationId xmlns:a16="http://schemas.microsoft.com/office/drawing/2014/main" id="{4C187A7D-AE2C-392D-702B-47B11D7A6B24}"/>
              </a:ext>
            </a:extLst>
          </p:cNvPr>
          <p:cNvSpPr/>
          <p:nvPr/>
        </p:nvSpPr>
        <p:spPr>
          <a:xfrm>
            <a:off x="106704" y="807651"/>
            <a:ext cx="8995119" cy="4279808"/>
          </a:xfrm>
          <a:prstGeom prst="roundRect">
            <a:avLst>
              <a:gd name="adj" fmla="val 3137"/>
            </a:avLst>
          </a:prstGeom>
          <a:noFill/>
          <a:ln>
            <a:solidFill>
              <a:schemeClr val="accent5">
                <a:lumMod val="75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624854802"/>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a:extLst>
              <a:ext uri="{FF2B5EF4-FFF2-40B4-BE49-F238E27FC236}">
                <a16:creationId xmlns:a16="http://schemas.microsoft.com/office/drawing/2014/main" id="{341B827F-3AF7-ECAD-30D4-53646D29FC0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67577" y="2251718"/>
            <a:ext cx="4359222" cy="1224214"/>
          </a:xfrm>
          <a:prstGeom prst="rect">
            <a:avLst/>
          </a:prstGeom>
        </p:spPr>
      </p:pic>
      <p:pic>
        <p:nvPicPr>
          <p:cNvPr id="18" name="图片 17">
            <a:extLst>
              <a:ext uri="{FF2B5EF4-FFF2-40B4-BE49-F238E27FC236}">
                <a16:creationId xmlns:a16="http://schemas.microsoft.com/office/drawing/2014/main" id="{F9426C87-C530-59BA-3AE6-89D03A13E4B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50039" y="853780"/>
            <a:ext cx="4359221" cy="1224214"/>
          </a:xfrm>
          <a:prstGeom prst="rect">
            <a:avLst/>
          </a:prstGeom>
        </p:spPr>
      </p:pic>
      <p:sp>
        <p:nvSpPr>
          <p:cNvPr id="19" name="文本框 18">
            <a:extLst>
              <a:ext uri="{FF2B5EF4-FFF2-40B4-BE49-F238E27FC236}">
                <a16:creationId xmlns:a16="http://schemas.microsoft.com/office/drawing/2014/main" id="{EB845599-80A7-70F7-C057-D24CC64119B5}"/>
              </a:ext>
            </a:extLst>
          </p:cNvPr>
          <p:cNvSpPr txBox="1"/>
          <p:nvPr/>
        </p:nvSpPr>
        <p:spPr>
          <a:xfrm>
            <a:off x="2108996" y="2023680"/>
            <a:ext cx="2653504" cy="276999"/>
          </a:xfrm>
          <a:prstGeom prst="rect">
            <a:avLst/>
          </a:prstGeom>
          <a:noFill/>
        </p:spPr>
        <p:txBody>
          <a:bodyPr wrap="square" rtlCol="0">
            <a:spAutoFit/>
          </a:bodyPr>
          <a:lstStyle/>
          <a:p>
            <a:pPr marL="285750" indent="-285750"/>
            <a:r>
              <a:rPr lang="zh-CN" altLang="en-US" sz="1200" dirty="0">
                <a:latin typeface="微软雅黑" panose="020B0503020204020204" pitchFamily="34" charset="-122"/>
                <a:ea typeface="微软雅黑" panose="020B0503020204020204" pitchFamily="34" charset="-122"/>
                <a:cs typeface="Times New Roman" panose="02020603050405020304" pitchFamily="18" charset="0"/>
              </a:rPr>
              <a:t>原始查询图像的匹配结果（对照组）</a:t>
            </a:r>
          </a:p>
        </p:txBody>
      </p:sp>
      <p:sp>
        <p:nvSpPr>
          <p:cNvPr id="21" name="文本框 20">
            <a:extLst>
              <a:ext uri="{FF2B5EF4-FFF2-40B4-BE49-F238E27FC236}">
                <a16:creationId xmlns:a16="http://schemas.microsoft.com/office/drawing/2014/main" id="{57632F19-5E35-7CEA-0528-AF19BB8E681D}"/>
              </a:ext>
            </a:extLst>
          </p:cNvPr>
          <p:cNvSpPr txBox="1"/>
          <p:nvPr/>
        </p:nvSpPr>
        <p:spPr>
          <a:xfrm>
            <a:off x="2249802" y="3426970"/>
            <a:ext cx="2735073" cy="276999"/>
          </a:xfrm>
          <a:prstGeom prst="rect">
            <a:avLst/>
          </a:prstGeom>
          <a:noFill/>
        </p:spPr>
        <p:txBody>
          <a:bodyPr wrap="square" rtlCol="0">
            <a:spAutoFit/>
          </a:bodyPr>
          <a:lstStyle/>
          <a:p>
            <a:pPr marL="285750" indent="-285750"/>
            <a:r>
              <a:rPr lang="zh-CN" altLang="en-US" sz="1200" dirty="0">
                <a:latin typeface="微软雅黑" panose="020B0503020204020204" pitchFamily="34" charset="-122"/>
                <a:ea typeface="微软雅黑" panose="020B0503020204020204" pitchFamily="34" charset="-122"/>
                <a:cs typeface="Times New Roman" panose="02020603050405020304" pitchFamily="18" charset="0"/>
              </a:rPr>
              <a:t>传统图像压缩方式的匹配结果</a:t>
            </a:r>
          </a:p>
        </p:txBody>
      </p:sp>
      <p:sp>
        <p:nvSpPr>
          <p:cNvPr id="5" name="文本框 4">
            <a:extLst>
              <a:ext uri="{FF2B5EF4-FFF2-40B4-BE49-F238E27FC236}">
                <a16:creationId xmlns:a16="http://schemas.microsoft.com/office/drawing/2014/main" id="{EF0A98C6-41D2-EE7D-139C-AAAD103F5A33}"/>
              </a:ext>
            </a:extLst>
          </p:cNvPr>
          <p:cNvSpPr txBox="1"/>
          <p:nvPr/>
        </p:nvSpPr>
        <p:spPr>
          <a:xfrm>
            <a:off x="5637438" y="1190123"/>
            <a:ext cx="1853022" cy="461665"/>
          </a:xfrm>
          <a:prstGeom prst="rect">
            <a:avLst/>
          </a:prstGeom>
          <a:noFill/>
        </p:spPr>
        <p:txBody>
          <a:bodyPr wrap="square" rtlCol="0">
            <a:spAutoFit/>
          </a:bodyPr>
          <a:lstStyle/>
          <a:p>
            <a:pPr marL="285750" indent="-285750"/>
            <a:r>
              <a:rPr lang="zh-CN" altLang="en-US" sz="1200" b="1" dirty="0">
                <a:latin typeface="微软雅黑" panose="020B0503020204020204" pitchFamily="34" charset="-122"/>
                <a:ea typeface="微软雅黑" panose="020B0503020204020204" pitchFamily="34" charset="-122"/>
                <a:cs typeface="Times New Roman" panose="02020603050405020304" pitchFamily="18" charset="0"/>
              </a:rPr>
              <a:t>内           点：</a:t>
            </a:r>
            <a:r>
              <a:rPr lang="en-US" altLang="zh-CN" sz="1200" b="1" dirty="0">
                <a:latin typeface="微软雅黑" panose="020B0503020204020204" pitchFamily="34" charset="-122"/>
                <a:ea typeface="微软雅黑" panose="020B0503020204020204" pitchFamily="34" charset="-122"/>
                <a:cs typeface="Times New Roman" panose="02020603050405020304" pitchFamily="18" charset="0"/>
              </a:rPr>
              <a:t>2181 </a:t>
            </a:r>
          </a:p>
          <a:p>
            <a:pPr marL="285750" indent="-285750"/>
            <a:r>
              <a:rPr lang="zh-CN" altLang="en-US" sz="1200" b="1" dirty="0">
                <a:latin typeface="微软雅黑" panose="020B0503020204020204" pitchFamily="34" charset="-122"/>
                <a:ea typeface="微软雅黑" panose="020B0503020204020204" pitchFamily="34" charset="-122"/>
                <a:cs typeface="Times New Roman" panose="02020603050405020304" pitchFamily="18" charset="0"/>
              </a:rPr>
              <a:t>平均内点率：</a:t>
            </a:r>
            <a:r>
              <a:rPr lang="en-US" altLang="zh-CN" sz="1200" b="1" dirty="0">
                <a:latin typeface="微软雅黑" panose="020B0503020204020204" pitchFamily="34" charset="-122"/>
                <a:ea typeface="微软雅黑" panose="020B0503020204020204" pitchFamily="34" charset="-122"/>
                <a:cs typeface="Times New Roman" panose="02020603050405020304" pitchFamily="18" charset="0"/>
              </a:rPr>
              <a:t>0.2814 </a:t>
            </a:r>
            <a:endParaRPr lang="zh-CN" altLang="en-US" sz="12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8" name="文本框 7">
            <a:extLst>
              <a:ext uri="{FF2B5EF4-FFF2-40B4-BE49-F238E27FC236}">
                <a16:creationId xmlns:a16="http://schemas.microsoft.com/office/drawing/2014/main" id="{661AE383-AB68-09A1-9EEF-6AAAA04A82A0}"/>
              </a:ext>
            </a:extLst>
          </p:cNvPr>
          <p:cNvSpPr txBox="1"/>
          <p:nvPr/>
        </p:nvSpPr>
        <p:spPr>
          <a:xfrm>
            <a:off x="5661161" y="2677126"/>
            <a:ext cx="1853022" cy="461665"/>
          </a:xfrm>
          <a:prstGeom prst="rect">
            <a:avLst/>
          </a:prstGeom>
          <a:noFill/>
        </p:spPr>
        <p:txBody>
          <a:bodyPr wrap="square" rtlCol="0">
            <a:spAutoFit/>
          </a:bodyPr>
          <a:lstStyle/>
          <a:p>
            <a:pPr marL="285750" indent="-285750"/>
            <a:r>
              <a:rPr lang="zh-CN" altLang="en-US" sz="1200" b="1" dirty="0">
                <a:latin typeface="微软雅黑" panose="020B0503020204020204" pitchFamily="34" charset="-122"/>
                <a:ea typeface="微软雅黑" panose="020B0503020204020204" pitchFamily="34" charset="-122"/>
                <a:cs typeface="Times New Roman" panose="02020603050405020304" pitchFamily="18" charset="0"/>
              </a:rPr>
              <a:t>内           点：</a:t>
            </a:r>
            <a:r>
              <a:rPr lang="en-US" altLang="zh-CN" sz="1200" b="1" dirty="0">
                <a:latin typeface="微软雅黑" panose="020B0503020204020204" pitchFamily="34" charset="-122"/>
                <a:ea typeface="微软雅黑" panose="020B0503020204020204" pitchFamily="34" charset="-122"/>
                <a:cs typeface="Times New Roman" panose="02020603050405020304" pitchFamily="18" charset="0"/>
              </a:rPr>
              <a:t>8</a:t>
            </a:r>
          </a:p>
          <a:p>
            <a:pPr marL="285750" indent="-285750"/>
            <a:r>
              <a:rPr lang="zh-CN" altLang="en-US" sz="1200" b="1" dirty="0">
                <a:latin typeface="微软雅黑" panose="020B0503020204020204" pitchFamily="34" charset="-122"/>
                <a:ea typeface="微软雅黑" panose="020B0503020204020204" pitchFamily="34" charset="-122"/>
                <a:cs typeface="Times New Roman" panose="02020603050405020304" pitchFamily="18" charset="0"/>
              </a:rPr>
              <a:t>平均内点率：</a:t>
            </a:r>
            <a:r>
              <a:rPr lang="en-US" altLang="zh-CN" sz="1200" b="1" dirty="0">
                <a:latin typeface="微软雅黑" panose="020B0503020204020204" pitchFamily="34" charset="-122"/>
                <a:ea typeface="微软雅黑" panose="020B0503020204020204" pitchFamily="34" charset="-122"/>
                <a:cs typeface="Times New Roman" panose="02020603050405020304" pitchFamily="18" charset="0"/>
              </a:rPr>
              <a:t>0.0721 </a:t>
            </a:r>
            <a:endParaRPr lang="zh-CN" altLang="en-US" sz="1200" b="1" dirty="0">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10" name="图片 9">
            <a:extLst>
              <a:ext uri="{FF2B5EF4-FFF2-40B4-BE49-F238E27FC236}">
                <a16:creationId xmlns:a16="http://schemas.microsoft.com/office/drawing/2014/main" id="{DB5BF4A4-962A-C88B-6D2E-CF89FD2B74AC}"/>
              </a:ext>
            </a:extLst>
          </p:cNvPr>
          <p:cNvPicPr>
            <a:picLocks noChangeAspect="1"/>
          </p:cNvPicPr>
          <p:nvPr/>
        </p:nvPicPr>
        <p:blipFill>
          <a:blip r:embed="rId5"/>
          <a:stretch>
            <a:fillRect/>
          </a:stretch>
        </p:blipFill>
        <p:spPr>
          <a:xfrm>
            <a:off x="1150039" y="3625913"/>
            <a:ext cx="4376760" cy="1229140"/>
          </a:xfrm>
          <a:prstGeom prst="rect">
            <a:avLst/>
          </a:prstGeom>
        </p:spPr>
      </p:pic>
      <p:sp>
        <p:nvSpPr>
          <p:cNvPr id="11" name="文本框 10">
            <a:extLst>
              <a:ext uri="{FF2B5EF4-FFF2-40B4-BE49-F238E27FC236}">
                <a16:creationId xmlns:a16="http://schemas.microsoft.com/office/drawing/2014/main" id="{80655626-FD31-D800-02DD-545DA083174E}"/>
              </a:ext>
            </a:extLst>
          </p:cNvPr>
          <p:cNvSpPr txBox="1"/>
          <p:nvPr/>
        </p:nvSpPr>
        <p:spPr>
          <a:xfrm>
            <a:off x="2249802" y="4831784"/>
            <a:ext cx="2512698" cy="276999"/>
          </a:xfrm>
          <a:prstGeom prst="rect">
            <a:avLst/>
          </a:prstGeom>
          <a:noFill/>
        </p:spPr>
        <p:txBody>
          <a:bodyPr wrap="square" rtlCol="0">
            <a:spAutoFit/>
          </a:bodyPr>
          <a:lstStyle/>
          <a:p>
            <a:pPr marL="285750" indent="-285750"/>
            <a:r>
              <a:rPr lang="zh-CN" altLang="en-US" sz="1200" dirty="0">
                <a:latin typeface="微软雅黑" panose="020B0503020204020204" pitchFamily="34" charset="-122"/>
                <a:ea typeface="微软雅黑" panose="020B0503020204020204" pitchFamily="34" charset="-122"/>
                <a:cs typeface="Times New Roman" panose="02020603050405020304" pitchFamily="18" charset="0"/>
              </a:rPr>
              <a:t>深度学习传输图像的匹配结果</a:t>
            </a:r>
          </a:p>
        </p:txBody>
      </p:sp>
      <p:sp>
        <p:nvSpPr>
          <p:cNvPr id="12" name="文本框 11">
            <a:extLst>
              <a:ext uri="{FF2B5EF4-FFF2-40B4-BE49-F238E27FC236}">
                <a16:creationId xmlns:a16="http://schemas.microsoft.com/office/drawing/2014/main" id="{26FB4031-3059-139B-50AB-01902CF9B45C}"/>
              </a:ext>
            </a:extLst>
          </p:cNvPr>
          <p:cNvSpPr txBox="1"/>
          <p:nvPr/>
        </p:nvSpPr>
        <p:spPr>
          <a:xfrm>
            <a:off x="5661161" y="4009650"/>
            <a:ext cx="1853022" cy="461665"/>
          </a:xfrm>
          <a:prstGeom prst="rect">
            <a:avLst/>
          </a:prstGeom>
          <a:noFill/>
        </p:spPr>
        <p:txBody>
          <a:bodyPr wrap="square" rtlCol="0">
            <a:spAutoFit/>
          </a:bodyPr>
          <a:lstStyle/>
          <a:p>
            <a:pPr marL="285750" indent="-285750"/>
            <a:r>
              <a:rPr lang="zh-CN" altLang="en-US" sz="1200" b="1" dirty="0">
                <a:latin typeface="微软雅黑" panose="020B0503020204020204" pitchFamily="34" charset="-122"/>
                <a:ea typeface="微软雅黑" panose="020B0503020204020204" pitchFamily="34" charset="-122"/>
                <a:cs typeface="Times New Roman" panose="02020603050405020304" pitchFamily="18" charset="0"/>
              </a:rPr>
              <a:t>内           点：</a:t>
            </a:r>
            <a:r>
              <a:rPr lang="en-US" altLang="zh-CN" sz="1200" b="1" dirty="0">
                <a:latin typeface="微软雅黑" panose="020B0503020204020204" pitchFamily="34" charset="-122"/>
                <a:ea typeface="微软雅黑" panose="020B0503020204020204" pitchFamily="34" charset="-122"/>
                <a:cs typeface="Times New Roman" panose="02020603050405020304" pitchFamily="18" charset="0"/>
              </a:rPr>
              <a:t>923</a:t>
            </a:r>
          </a:p>
          <a:p>
            <a:pPr marL="285750" indent="-285750"/>
            <a:r>
              <a:rPr lang="zh-CN" altLang="en-US" sz="1200" b="1" dirty="0">
                <a:latin typeface="微软雅黑" panose="020B0503020204020204" pitchFamily="34" charset="-122"/>
                <a:ea typeface="微软雅黑" panose="020B0503020204020204" pitchFamily="34" charset="-122"/>
                <a:cs typeface="Times New Roman" panose="02020603050405020304" pitchFamily="18" charset="0"/>
              </a:rPr>
              <a:t>平均内点率：</a:t>
            </a:r>
            <a:r>
              <a:rPr lang="en-US" altLang="zh-CN" sz="1200" b="1" dirty="0">
                <a:latin typeface="微软雅黑" panose="020B0503020204020204" pitchFamily="34" charset="-122"/>
                <a:ea typeface="微软雅黑" panose="020B0503020204020204" pitchFamily="34" charset="-122"/>
                <a:cs typeface="Times New Roman" panose="02020603050405020304" pitchFamily="18" charset="0"/>
              </a:rPr>
              <a:t>0.3009 </a:t>
            </a:r>
            <a:endParaRPr lang="zh-CN" altLang="en-US" sz="12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9" name="矩形 8">
            <a:extLst>
              <a:ext uri="{FF2B5EF4-FFF2-40B4-BE49-F238E27FC236}">
                <a16:creationId xmlns:a16="http://schemas.microsoft.com/office/drawing/2014/main" id="{07EC4056-7F82-386F-9461-F6F5E2C29281}"/>
              </a:ext>
            </a:extLst>
          </p:cNvPr>
          <p:cNvSpPr/>
          <p:nvPr/>
        </p:nvSpPr>
        <p:spPr>
          <a:xfrm>
            <a:off x="53612" y="616"/>
            <a:ext cx="106186" cy="550394"/>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矩形 12">
            <a:extLst>
              <a:ext uri="{FF2B5EF4-FFF2-40B4-BE49-F238E27FC236}">
                <a16:creationId xmlns:a16="http://schemas.microsoft.com/office/drawing/2014/main" id="{26A8EF39-887D-56A1-71D2-E9ED2D528E41}"/>
              </a:ext>
            </a:extLst>
          </p:cNvPr>
          <p:cNvSpPr/>
          <p:nvPr/>
        </p:nvSpPr>
        <p:spPr>
          <a:xfrm>
            <a:off x="213995" y="616"/>
            <a:ext cx="2043260" cy="550394"/>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五边形 6">
            <a:extLst>
              <a:ext uri="{FF2B5EF4-FFF2-40B4-BE49-F238E27FC236}">
                <a16:creationId xmlns:a16="http://schemas.microsoft.com/office/drawing/2014/main" id="{3FFC8E5C-95DC-BFFE-D8AA-68563D157546}"/>
              </a:ext>
            </a:extLst>
          </p:cNvPr>
          <p:cNvSpPr/>
          <p:nvPr/>
        </p:nvSpPr>
        <p:spPr>
          <a:xfrm>
            <a:off x="2256151" y="0"/>
            <a:ext cx="6123715" cy="553223"/>
          </a:xfrm>
          <a:prstGeom prst="homePlate">
            <a:avLst/>
          </a:prstGeom>
          <a:solidFill>
            <a:schemeClr val="accent5">
              <a:lumMod val="75000"/>
            </a:schemeClr>
          </a:solidFill>
          <a:ln w="25400" cap="flat" cmpd="sng" algn="ctr">
            <a:noFill/>
            <a:prstDash val="solid"/>
          </a:ln>
          <a:effectLst/>
        </p:spPr>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165" algn="l" defTabSz="914400" rtl="0" eaLnBrk="1" latinLnBrk="0" hangingPunct="1">
              <a:defRPr sz="1800" kern="1200">
                <a:solidFill>
                  <a:schemeClr val="lt1"/>
                </a:solidFill>
                <a:latin typeface="+mn-lt"/>
                <a:ea typeface="+mn-ea"/>
                <a:cs typeface="+mn-cs"/>
              </a:defRPr>
            </a:lvl5pPr>
            <a:lvl6pPr marL="2285365" algn="l" defTabSz="914400" rtl="0" eaLnBrk="1" latinLnBrk="0" hangingPunct="1">
              <a:defRPr sz="1800" kern="1200">
                <a:solidFill>
                  <a:schemeClr val="lt1"/>
                </a:solidFill>
                <a:latin typeface="+mn-lt"/>
                <a:ea typeface="+mn-ea"/>
                <a:cs typeface="+mn-cs"/>
              </a:defRPr>
            </a:lvl6pPr>
            <a:lvl7pPr marL="2742565" algn="l" defTabSz="914400" rtl="0" eaLnBrk="1" latinLnBrk="0" hangingPunct="1">
              <a:defRPr sz="1800" kern="1200">
                <a:solidFill>
                  <a:schemeClr val="lt1"/>
                </a:solidFill>
                <a:latin typeface="+mn-lt"/>
                <a:ea typeface="+mn-ea"/>
                <a:cs typeface="+mn-cs"/>
              </a:defRPr>
            </a:lvl7pPr>
            <a:lvl8pPr marL="3199765" algn="l" defTabSz="914400" rtl="0" eaLnBrk="1" latinLnBrk="0" hangingPunct="1">
              <a:defRPr sz="1800" kern="1200">
                <a:solidFill>
                  <a:schemeClr val="lt1"/>
                </a:solidFill>
                <a:latin typeface="+mn-lt"/>
                <a:ea typeface="+mn-ea"/>
                <a:cs typeface="+mn-cs"/>
              </a:defRPr>
            </a:lvl8pPr>
            <a:lvl9pPr marL="3656965" algn="l" defTabSz="914400" rtl="0" eaLnBrk="1" latinLnBrk="0" hangingPunct="1">
              <a:defRPr sz="1800" kern="1200">
                <a:solidFill>
                  <a:schemeClr val="lt1"/>
                </a:solidFill>
                <a:latin typeface="+mn-lt"/>
                <a:ea typeface="+mn-ea"/>
                <a:cs typeface="+mn-cs"/>
              </a:defRPr>
            </a:lvl9pPr>
          </a:lstStyle>
          <a:p>
            <a:pPr algn="ctr" defTabSz="685800">
              <a:defRPr/>
            </a:pPr>
            <a:endParaRPr lang="zh-CN" altLang="en-US" sz="1350">
              <a:solidFill>
                <a:srgbClr val="FFFFFF"/>
              </a:solidFill>
              <a:cs typeface="+mn-ea"/>
              <a:sym typeface="+mn-lt"/>
            </a:endParaRPr>
          </a:p>
        </p:txBody>
      </p:sp>
      <p:pic>
        <p:nvPicPr>
          <p:cNvPr id="17" name="图片 16">
            <a:extLst>
              <a:ext uri="{FF2B5EF4-FFF2-40B4-BE49-F238E27FC236}">
                <a16:creationId xmlns:a16="http://schemas.microsoft.com/office/drawing/2014/main" id="{0F36488C-675D-96D0-7912-37859655EA5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422042" y="-25814"/>
            <a:ext cx="679782" cy="679782"/>
          </a:xfrm>
          <a:prstGeom prst="rect">
            <a:avLst/>
          </a:prstGeom>
        </p:spPr>
      </p:pic>
      <p:sp>
        <p:nvSpPr>
          <p:cNvPr id="22" name="TextBox 34">
            <a:extLst>
              <a:ext uri="{FF2B5EF4-FFF2-40B4-BE49-F238E27FC236}">
                <a16:creationId xmlns:a16="http://schemas.microsoft.com/office/drawing/2014/main" id="{D9D24E51-DC26-F34E-5291-ABB5AF4EAE39}"/>
              </a:ext>
            </a:extLst>
          </p:cNvPr>
          <p:cNvSpPr txBox="1"/>
          <p:nvPr/>
        </p:nvSpPr>
        <p:spPr>
          <a:xfrm>
            <a:off x="481306" y="56041"/>
            <a:ext cx="6071894" cy="461665"/>
          </a:xfrm>
          <a:prstGeom prst="rect">
            <a:avLst/>
          </a:prstGeom>
          <a:noFill/>
        </p:spPr>
        <p:txBody>
          <a:bodyPr wrap="square" rtlCol="0">
            <a:spAutoFit/>
          </a:bodyPr>
          <a:lstStyle/>
          <a:p>
            <a:r>
              <a:rPr lang="zh-CN" altLang="en-US" sz="2400" b="1" spc="300" dirty="0">
                <a:solidFill>
                  <a:schemeClr val="bg1"/>
                </a:solidFill>
                <a:latin typeface="微软雅黑" panose="020B0503020204020204" pitchFamily="34" charset="-122"/>
                <a:ea typeface="微软雅黑" panose="020B0503020204020204" pitchFamily="34" charset="-122"/>
              </a:rPr>
              <a:t>工作介绍</a:t>
            </a:r>
            <a:r>
              <a:rPr lang="en-US" altLang="zh-CN" sz="2400" b="1" spc="300" dirty="0">
                <a:solidFill>
                  <a:schemeClr val="bg1"/>
                </a:solidFill>
                <a:latin typeface="微软雅黑" panose="020B0503020204020204" pitchFamily="34" charset="-122"/>
                <a:ea typeface="微软雅黑" panose="020B0503020204020204" pitchFamily="34" charset="-122"/>
              </a:rPr>
              <a:t>-</a:t>
            </a:r>
            <a:r>
              <a:rPr lang="zh-CN" altLang="en-US" sz="2400" b="1" spc="300" dirty="0">
                <a:solidFill>
                  <a:schemeClr val="bg1"/>
                </a:solidFill>
                <a:latin typeface="微软雅黑" panose="020B0503020204020204" pitchFamily="34" charset="-122"/>
                <a:ea typeface="微软雅黑" panose="020B0503020204020204" pitchFamily="34" charset="-122"/>
              </a:rPr>
              <a:t>图像语义传输效果（</a:t>
            </a:r>
            <a:r>
              <a:rPr lang="en-US" altLang="zh-CN" sz="2400" b="1" spc="300" dirty="0">
                <a:solidFill>
                  <a:schemeClr val="bg1"/>
                </a:solidFill>
                <a:latin typeface="微软雅黑" panose="020B0503020204020204" pitchFamily="34" charset="-122"/>
                <a:ea typeface="微软雅黑" panose="020B0503020204020204" pitchFamily="34" charset="-122"/>
              </a:rPr>
              <a:t>9/12</a:t>
            </a:r>
            <a:r>
              <a:rPr lang="zh-CN" altLang="en-US" sz="2400" b="1" spc="300" dirty="0">
                <a:solidFill>
                  <a:schemeClr val="bg1"/>
                </a:solidFill>
                <a:latin typeface="微软雅黑" panose="020B0503020204020204" pitchFamily="34" charset="-122"/>
                <a:ea typeface="微软雅黑" panose="020B0503020204020204" pitchFamily="34" charset="-122"/>
              </a:rPr>
              <a:t>）</a:t>
            </a:r>
          </a:p>
        </p:txBody>
      </p:sp>
      <p:cxnSp>
        <p:nvCxnSpPr>
          <p:cNvPr id="23" name="直接连接符 22">
            <a:extLst>
              <a:ext uri="{FF2B5EF4-FFF2-40B4-BE49-F238E27FC236}">
                <a16:creationId xmlns:a16="http://schemas.microsoft.com/office/drawing/2014/main" id="{4734472D-C138-96C7-8BA5-E9E0F5E1B00A}"/>
              </a:ext>
            </a:extLst>
          </p:cNvPr>
          <p:cNvCxnSpPr>
            <a:cxnSpLocks/>
          </p:cNvCxnSpPr>
          <p:nvPr/>
        </p:nvCxnSpPr>
        <p:spPr>
          <a:xfrm>
            <a:off x="0" y="723464"/>
            <a:ext cx="9146843" cy="0"/>
          </a:xfrm>
          <a:prstGeom prst="line">
            <a:avLst/>
          </a:prstGeom>
          <a:ln w="28575">
            <a:solidFill>
              <a:schemeClr val="accent5">
                <a:lumMod val="75000"/>
              </a:schemeClr>
            </a:solidFill>
            <a:prstDash val="solid"/>
          </a:ln>
        </p:spPr>
        <p:style>
          <a:lnRef idx="1">
            <a:schemeClr val="accent1"/>
          </a:lnRef>
          <a:fillRef idx="0">
            <a:schemeClr val="accent1"/>
          </a:fillRef>
          <a:effectRef idx="0">
            <a:schemeClr val="accent1"/>
          </a:effectRef>
          <a:fontRef idx="minor">
            <a:schemeClr val="tx1"/>
          </a:fontRef>
        </p:style>
      </p:cxnSp>
      <p:sp>
        <p:nvSpPr>
          <p:cNvPr id="24" name="矩形: 圆角 23">
            <a:extLst>
              <a:ext uri="{FF2B5EF4-FFF2-40B4-BE49-F238E27FC236}">
                <a16:creationId xmlns:a16="http://schemas.microsoft.com/office/drawing/2014/main" id="{5471210A-459F-4773-26EF-64E7CD03340C}"/>
              </a:ext>
            </a:extLst>
          </p:cNvPr>
          <p:cNvSpPr/>
          <p:nvPr/>
        </p:nvSpPr>
        <p:spPr>
          <a:xfrm>
            <a:off x="106704" y="807651"/>
            <a:ext cx="8995119" cy="4279808"/>
          </a:xfrm>
          <a:prstGeom prst="roundRect">
            <a:avLst>
              <a:gd name="adj" fmla="val 3137"/>
            </a:avLst>
          </a:prstGeom>
          <a:noFill/>
          <a:ln>
            <a:solidFill>
              <a:schemeClr val="accent5">
                <a:lumMod val="75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572667800"/>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9BBE6061-2BF0-1308-1367-A46F5877EB2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86024" y="882429"/>
            <a:ext cx="4578840" cy="3312000"/>
          </a:xfrm>
          <a:prstGeom prst="rect">
            <a:avLst/>
          </a:prstGeom>
        </p:spPr>
      </p:pic>
      <p:sp>
        <p:nvSpPr>
          <p:cNvPr id="3" name="文本框 2">
            <a:extLst>
              <a:ext uri="{FF2B5EF4-FFF2-40B4-BE49-F238E27FC236}">
                <a16:creationId xmlns:a16="http://schemas.microsoft.com/office/drawing/2014/main" id="{DB96D401-5152-9E37-7D1A-03BD45366D1B}"/>
              </a:ext>
            </a:extLst>
          </p:cNvPr>
          <p:cNvSpPr txBox="1"/>
          <p:nvPr/>
        </p:nvSpPr>
        <p:spPr>
          <a:xfrm>
            <a:off x="3948363" y="4498709"/>
            <a:ext cx="1506354" cy="276999"/>
          </a:xfrm>
          <a:prstGeom prst="rect">
            <a:avLst/>
          </a:prstGeom>
          <a:noFill/>
        </p:spPr>
        <p:txBody>
          <a:bodyPr wrap="square" rtlCol="0">
            <a:spAutoFit/>
          </a:bodyPr>
          <a:lstStyle/>
          <a:p>
            <a:pPr marL="285750" indent="-285750"/>
            <a:r>
              <a:rPr lang="zh-CN" altLang="en-US" sz="1200" b="1" dirty="0">
                <a:latin typeface="微软雅黑" panose="020B0503020204020204" pitchFamily="34" charset="-122"/>
                <a:ea typeface="微软雅黑" panose="020B0503020204020204" pitchFamily="34" charset="-122"/>
                <a:cs typeface="Times New Roman" panose="02020603050405020304" pitchFamily="18" charset="0"/>
              </a:rPr>
              <a:t>查询图像点云</a:t>
            </a:r>
          </a:p>
        </p:txBody>
      </p:sp>
      <p:pic>
        <p:nvPicPr>
          <p:cNvPr id="5" name="图片 4">
            <a:extLst>
              <a:ext uri="{FF2B5EF4-FFF2-40B4-BE49-F238E27FC236}">
                <a16:creationId xmlns:a16="http://schemas.microsoft.com/office/drawing/2014/main" id="{2EF7B3CC-51D7-21CD-04B4-312AAD03416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7636" y="882429"/>
            <a:ext cx="4578840" cy="3312000"/>
          </a:xfrm>
          <a:prstGeom prst="rect">
            <a:avLst/>
          </a:prstGeom>
        </p:spPr>
      </p:pic>
      <p:pic>
        <p:nvPicPr>
          <p:cNvPr id="9" name="图片 8">
            <a:extLst>
              <a:ext uri="{FF2B5EF4-FFF2-40B4-BE49-F238E27FC236}">
                <a16:creationId xmlns:a16="http://schemas.microsoft.com/office/drawing/2014/main" id="{0EB4954F-98A1-4A78-6AB4-56508F685FC0}"/>
              </a:ext>
            </a:extLst>
          </p:cNvPr>
          <p:cNvPicPr>
            <a:picLocks noChangeAspect="1"/>
          </p:cNvPicPr>
          <p:nvPr/>
        </p:nvPicPr>
        <p:blipFill>
          <a:blip r:embed="rId5"/>
          <a:stretch>
            <a:fillRect/>
          </a:stretch>
        </p:blipFill>
        <p:spPr>
          <a:xfrm>
            <a:off x="2761976" y="2815757"/>
            <a:ext cx="1816863" cy="1369230"/>
          </a:xfrm>
          <a:prstGeom prst="rect">
            <a:avLst/>
          </a:prstGeom>
        </p:spPr>
      </p:pic>
      <p:sp>
        <p:nvSpPr>
          <p:cNvPr id="11" name="椭圆 10">
            <a:extLst>
              <a:ext uri="{FF2B5EF4-FFF2-40B4-BE49-F238E27FC236}">
                <a16:creationId xmlns:a16="http://schemas.microsoft.com/office/drawing/2014/main" id="{A9852848-46A3-F9EF-E3EF-D7E23CD799F1}"/>
              </a:ext>
            </a:extLst>
          </p:cNvPr>
          <p:cNvSpPr/>
          <p:nvPr/>
        </p:nvSpPr>
        <p:spPr>
          <a:xfrm>
            <a:off x="1542110" y="3139036"/>
            <a:ext cx="346509" cy="332071"/>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箭头: 右 12">
            <a:extLst>
              <a:ext uri="{FF2B5EF4-FFF2-40B4-BE49-F238E27FC236}">
                <a16:creationId xmlns:a16="http://schemas.microsoft.com/office/drawing/2014/main" id="{CE8A0AA1-C923-5156-BF59-6AF39CFA5457}"/>
              </a:ext>
            </a:extLst>
          </p:cNvPr>
          <p:cNvSpPr/>
          <p:nvPr/>
        </p:nvSpPr>
        <p:spPr>
          <a:xfrm rot="374871">
            <a:off x="1980635" y="3375166"/>
            <a:ext cx="1410024" cy="125409"/>
          </a:xfrm>
          <a:prstGeom prst="rightArrow">
            <a:avLst>
              <a:gd name="adj1" fmla="val 35066"/>
              <a:gd name="adj2" fmla="val 68348"/>
            </a:avLst>
          </a:prstGeom>
          <a:solidFill>
            <a:srgbClr val="FF0000"/>
          </a:solidFill>
          <a:ln>
            <a:solidFill>
              <a:srgbClr val="FF0000"/>
            </a:solidFill>
          </a:ln>
          <a:effectLst>
            <a:reflection blurRad="6350" stA="50000" endA="300" endPos="90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3BEE9B5B-49E9-522C-AD4C-B122265B1603}"/>
              </a:ext>
            </a:extLst>
          </p:cNvPr>
          <p:cNvSpPr/>
          <p:nvPr/>
        </p:nvSpPr>
        <p:spPr>
          <a:xfrm>
            <a:off x="7792823" y="1861252"/>
            <a:ext cx="346509" cy="332071"/>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箭头: 右 16">
            <a:extLst>
              <a:ext uri="{FF2B5EF4-FFF2-40B4-BE49-F238E27FC236}">
                <a16:creationId xmlns:a16="http://schemas.microsoft.com/office/drawing/2014/main" id="{46015852-EFAD-D121-D0A9-3B21897AD9D7}"/>
              </a:ext>
            </a:extLst>
          </p:cNvPr>
          <p:cNvSpPr/>
          <p:nvPr/>
        </p:nvSpPr>
        <p:spPr>
          <a:xfrm rot="5400000">
            <a:off x="1347866" y="3865076"/>
            <a:ext cx="756583" cy="121816"/>
          </a:xfrm>
          <a:prstGeom prst="rightArrow">
            <a:avLst>
              <a:gd name="adj1" fmla="val 35066"/>
              <a:gd name="adj2" fmla="val 68348"/>
            </a:avLst>
          </a:prstGeom>
          <a:solidFill>
            <a:srgbClr val="FF0000"/>
          </a:solidFill>
          <a:ln>
            <a:solidFill>
              <a:srgbClr val="FF0000"/>
            </a:solidFill>
          </a:ln>
          <a:effectLst>
            <a:outerShdw blurRad="50800" dist="38100" dir="13500000" algn="b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箭头: 右 17">
            <a:extLst>
              <a:ext uri="{FF2B5EF4-FFF2-40B4-BE49-F238E27FC236}">
                <a16:creationId xmlns:a16="http://schemas.microsoft.com/office/drawing/2014/main" id="{4432C34A-608F-6B8D-4531-CC4EF878D7FB}"/>
              </a:ext>
            </a:extLst>
          </p:cNvPr>
          <p:cNvSpPr/>
          <p:nvPr/>
        </p:nvSpPr>
        <p:spPr>
          <a:xfrm rot="5400000">
            <a:off x="6946903" y="3255193"/>
            <a:ext cx="2038349" cy="121816"/>
          </a:xfrm>
          <a:prstGeom prst="rightArrow">
            <a:avLst>
              <a:gd name="adj1" fmla="val 35066"/>
              <a:gd name="adj2" fmla="val 68348"/>
            </a:avLst>
          </a:prstGeom>
          <a:solidFill>
            <a:srgbClr val="FF0000"/>
          </a:solidFill>
          <a:ln>
            <a:solidFill>
              <a:srgbClr val="FF0000"/>
            </a:solidFill>
          </a:ln>
          <a:effectLst>
            <a:outerShdw blurRad="50800" dist="38100" dir="13500000" algn="b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a:extLst>
              <a:ext uri="{FF2B5EF4-FFF2-40B4-BE49-F238E27FC236}">
                <a16:creationId xmlns:a16="http://schemas.microsoft.com/office/drawing/2014/main" id="{DBF9DA4A-8BB4-C75B-29F6-77FCCDB426CD}"/>
              </a:ext>
            </a:extLst>
          </p:cNvPr>
          <p:cNvSpPr txBox="1"/>
          <p:nvPr/>
        </p:nvSpPr>
        <p:spPr>
          <a:xfrm>
            <a:off x="845447" y="4319778"/>
            <a:ext cx="1702279" cy="461665"/>
          </a:xfrm>
          <a:prstGeom prst="rect">
            <a:avLst/>
          </a:prstGeom>
          <a:noFill/>
        </p:spPr>
        <p:txBody>
          <a:bodyPr wrap="square" rtlCol="0">
            <a:spAutoFit/>
          </a:bodyPr>
          <a:lstStyle/>
          <a:p>
            <a:pPr marL="285750" indent="-285750"/>
            <a:r>
              <a:rPr lang="zh-CN" altLang="en-US" sz="1200" dirty="0">
                <a:latin typeface="微软雅黑" panose="020B0503020204020204" pitchFamily="34" charset="-122"/>
                <a:ea typeface="微软雅黑" panose="020B0503020204020204" pitchFamily="34" charset="-122"/>
                <a:cs typeface="Times New Roman" panose="02020603050405020304" pitchFamily="18" charset="0"/>
              </a:rPr>
              <a:t>深度学习方法得到的定位结果</a:t>
            </a:r>
          </a:p>
        </p:txBody>
      </p:sp>
      <p:sp>
        <p:nvSpPr>
          <p:cNvPr id="20" name="文本框 19">
            <a:extLst>
              <a:ext uri="{FF2B5EF4-FFF2-40B4-BE49-F238E27FC236}">
                <a16:creationId xmlns:a16="http://schemas.microsoft.com/office/drawing/2014/main" id="{3EA6B3A0-42CF-3D7F-08AF-90B57B957EE2}"/>
              </a:ext>
            </a:extLst>
          </p:cNvPr>
          <p:cNvSpPr txBox="1"/>
          <p:nvPr/>
        </p:nvSpPr>
        <p:spPr>
          <a:xfrm>
            <a:off x="6983128" y="4350775"/>
            <a:ext cx="1906604" cy="461665"/>
          </a:xfrm>
          <a:prstGeom prst="rect">
            <a:avLst/>
          </a:prstGeom>
          <a:noFill/>
        </p:spPr>
        <p:txBody>
          <a:bodyPr wrap="square" rtlCol="0">
            <a:spAutoFit/>
          </a:bodyPr>
          <a:lstStyle/>
          <a:p>
            <a:pPr marL="285750" indent="-285750"/>
            <a:r>
              <a:rPr lang="zh-CN" altLang="en-US" sz="1200" dirty="0">
                <a:latin typeface="微软雅黑" panose="020B0503020204020204" pitchFamily="34" charset="-122"/>
                <a:ea typeface="微软雅黑" panose="020B0503020204020204" pitchFamily="34" charset="-122"/>
                <a:cs typeface="Times New Roman" panose="02020603050405020304" pitchFamily="18" charset="0"/>
              </a:rPr>
              <a:t> 传统方法传输得到的定位结果</a:t>
            </a:r>
          </a:p>
        </p:txBody>
      </p:sp>
      <p:sp>
        <p:nvSpPr>
          <p:cNvPr id="12" name="矩形 11">
            <a:extLst>
              <a:ext uri="{FF2B5EF4-FFF2-40B4-BE49-F238E27FC236}">
                <a16:creationId xmlns:a16="http://schemas.microsoft.com/office/drawing/2014/main" id="{40BAD502-6594-6FA2-808D-764D172AFF8B}"/>
              </a:ext>
            </a:extLst>
          </p:cNvPr>
          <p:cNvSpPr/>
          <p:nvPr/>
        </p:nvSpPr>
        <p:spPr>
          <a:xfrm>
            <a:off x="53612" y="616"/>
            <a:ext cx="106186" cy="550394"/>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矩形 13">
            <a:extLst>
              <a:ext uri="{FF2B5EF4-FFF2-40B4-BE49-F238E27FC236}">
                <a16:creationId xmlns:a16="http://schemas.microsoft.com/office/drawing/2014/main" id="{96FEAAC5-02D3-EE91-3874-5E185414319A}"/>
              </a:ext>
            </a:extLst>
          </p:cNvPr>
          <p:cNvSpPr/>
          <p:nvPr/>
        </p:nvSpPr>
        <p:spPr>
          <a:xfrm>
            <a:off x="213995" y="616"/>
            <a:ext cx="2043260" cy="550394"/>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五边形 6">
            <a:extLst>
              <a:ext uri="{FF2B5EF4-FFF2-40B4-BE49-F238E27FC236}">
                <a16:creationId xmlns:a16="http://schemas.microsoft.com/office/drawing/2014/main" id="{BB131C2A-191A-D6E1-6E2C-ED41D4C80F2E}"/>
              </a:ext>
            </a:extLst>
          </p:cNvPr>
          <p:cNvSpPr/>
          <p:nvPr/>
        </p:nvSpPr>
        <p:spPr>
          <a:xfrm>
            <a:off x="2256151" y="0"/>
            <a:ext cx="6123715" cy="553223"/>
          </a:xfrm>
          <a:prstGeom prst="homePlate">
            <a:avLst/>
          </a:prstGeom>
          <a:solidFill>
            <a:schemeClr val="accent5">
              <a:lumMod val="75000"/>
            </a:schemeClr>
          </a:solidFill>
          <a:ln w="25400" cap="flat" cmpd="sng" algn="ctr">
            <a:noFill/>
            <a:prstDash val="solid"/>
          </a:ln>
          <a:effectLst/>
        </p:spPr>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165" algn="l" defTabSz="914400" rtl="0" eaLnBrk="1" latinLnBrk="0" hangingPunct="1">
              <a:defRPr sz="1800" kern="1200">
                <a:solidFill>
                  <a:schemeClr val="lt1"/>
                </a:solidFill>
                <a:latin typeface="+mn-lt"/>
                <a:ea typeface="+mn-ea"/>
                <a:cs typeface="+mn-cs"/>
              </a:defRPr>
            </a:lvl5pPr>
            <a:lvl6pPr marL="2285365" algn="l" defTabSz="914400" rtl="0" eaLnBrk="1" latinLnBrk="0" hangingPunct="1">
              <a:defRPr sz="1800" kern="1200">
                <a:solidFill>
                  <a:schemeClr val="lt1"/>
                </a:solidFill>
                <a:latin typeface="+mn-lt"/>
                <a:ea typeface="+mn-ea"/>
                <a:cs typeface="+mn-cs"/>
              </a:defRPr>
            </a:lvl6pPr>
            <a:lvl7pPr marL="2742565" algn="l" defTabSz="914400" rtl="0" eaLnBrk="1" latinLnBrk="0" hangingPunct="1">
              <a:defRPr sz="1800" kern="1200">
                <a:solidFill>
                  <a:schemeClr val="lt1"/>
                </a:solidFill>
                <a:latin typeface="+mn-lt"/>
                <a:ea typeface="+mn-ea"/>
                <a:cs typeface="+mn-cs"/>
              </a:defRPr>
            </a:lvl7pPr>
            <a:lvl8pPr marL="3199765" algn="l" defTabSz="914400" rtl="0" eaLnBrk="1" latinLnBrk="0" hangingPunct="1">
              <a:defRPr sz="1800" kern="1200">
                <a:solidFill>
                  <a:schemeClr val="lt1"/>
                </a:solidFill>
                <a:latin typeface="+mn-lt"/>
                <a:ea typeface="+mn-ea"/>
                <a:cs typeface="+mn-cs"/>
              </a:defRPr>
            </a:lvl8pPr>
            <a:lvl9pPr marL="3656965" algn="l" defTabSz="914400" rtl="0" eaLnBrk="1" latinLnBrk="0" hangingPunct="1">
              <a:defRPr sz="1800" kern="1200">
                <a:solidFill>
                  <a:schemeClr val="lt1"/>
                </a:solidFill>
                <a:latin typeface="+mn-lt"/>
                <a:ea typeface="+mn-ea"/>
                <a:cs typeface="+mn-cs"/>
              </a:defRPr>
            </a:lvl9pPr>
          </a:lstStyle>
          <a:p>
            <a:pPr algn="ctr" defTabSz="685800">
              <a:defRPr/>
            </a:pPr>
            <a:endParaRPr lang="zh-CN" altLang="en-US" sz="1350">
              <a:solidFill>
                <a:srgbClr val="FFFFFF"/>
              </a:solidFill>
              <a:cs typeface="+mn-ea"/>
              <a:sym typeface="+mn-lt"/>
            </a:endParaRPr>
          </a:p>
        </p:txBody>
      </p:sp>
      <p:pic>
        <p:nvPicPr>
          <p:cNvPr id="21" name="图片 20">
            <a:extLst>
              <a:ext uri="{FF2B5EF4-FFF2-40B4-BE49-F238E27FC236}">
                <a16:creationId xmlns:a16="http://schemas.microsoft.com/office/drawing/2014/main" id="{E5505A6D-D646-6707-7944-1D5894B259B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422042" y="-25814"/>
            <a:ext cx="679782" cy="679782"/>
          </a:xfrm>
          <a:prstGeom prst="rect">
            <a:avLst/>
          </a:prstGeom>
        </p:spPr>
      </p:pic>
      <p:sp>
        <p:nvSpPr>
          <p:cNvPr id="22" name="TextBox 34">
            <a:extLst>
              <a:ext uri="{FF2B5EF4-FFF2-40B4-BE49-F238E27FC236}">
                <a16:creationId xmlns:a16="http://schemas.microsoft.com/office/drawing/2014/main" id="{6DA1B574-2443-889A-E5D2-E69B90205AFC}"/>
              </a:ext>
            </a:extLst>
          </p:cNvPr>
          <p:cNvSpPr txBox="1"/>
          <p:nvPr/>
        </p:nvSpPr>
        <p:spPr>
          <a:xfrm>
            <a:off x="481306" y="56041"/>
            <a:ext cx="6071894" cy="461665"/>
          </a:xfrm>
          <a:prstGeom prst="rect">
            <a:avLst/>
          </a:prstGeom>
          <a:noFill/>
        </p:spPr>
        <p:txBody>
          <a:bodyPr wrap="square" rtlCol="0">
            <a:spAutoFit/>
          </a:bodyPr>
          <a:lstStyle/>
          <a:p>
            <a:r>
              <a:rPr lang="zh-CN" altLang="en-US" sz="2400" b="1" spc="300" dirty="0">
                <a:solidFill>
                  <a:schemeClr val="bg1"/>
                </a:solidFill>
                <a:latin typeface="微软雅黑" panose="020B0503020204020204" pitchFamily="34" charset="-122"/>
                <a:ea typeface="微软雅黑" panose="020B0503020204020204" pitchFamily="34" charset="-122"/>
              </a:rPr>
              <a:t>工作介绍</a:t>
            </a:r>
            <a:r>
              <a:rPr lang="en-US" altLang="zh-CN" sz="2400" b="1" spc="300" dirty="0">
                <a:solidFill>
                  <a:schemeClr val="bg1"/>
                </a:solidFill>
                <a:latin typeface="微软雅黑" panose="020B0503020204020204" pitchFamily="34" charset="-122"/>
                <a:ea typeface="微软雅黑" panose="020B0503020204020204" pitchFamily="34" charset="-122"/>
              </a:rPr>
              <a:t>-</a:t>
            </a:r>
            <a:r>
              <a:rPr lang="zh-CN" altLang="en-US" sz="2400" b="1" spc="300" dirty="0">
                <a:solidFill>
                  <a:schemeClr val="bg1"/>
                </a:solidFill>
                <a:latin typeface="微软雅黑" panose="020B0503020204020204" pitchFamily="34" charset="-122"/>
                <a:ea typeface="微软雅黑" panose="020B0503020204020204" pitchFamily="34" charset="-122"/>
              </a:rPr>
              <a:t>图像语义传输效果（</a:t>
            </a:r>
            <a:r>
              <a:rPr lang="en-US" altLang="zh-CN" sz="2400" b="1" spc="300" dirty="0">
                <a:solidFill>
                  <a:schemeClr val="bg1"/>
                </a:solidFill>
                <a:latin typeface="微软雅黑" panose="020B0503020204020204" pitchFamily="34" charset="-122"/>
                <a:ea typeface="微软雅黑" panose="020B0503020204020204" pitchFamily="34" charset="-122"/>
              </a:rPr>
              <a:t>10/12</a:t>
            </a:r>
            <a:r>
              <a:rPr lang="zh-CN" altLang="en-US" sz="2400" b="1" spc="300" dirty="0">
                <a:solidFill>
                  <a:schemeClr val="bg1"/>
                </a:solidFill>
                <a:latin typeface="微软雅黑" panose="020B0503020204020204" pitchFamily="34" charset="-122"/>
                <a:ea typeface="微软雅黑" panose="020B0503020204020204" pitchFamily="34" charset="-122"/>
              </a:rPr>
              <a:t>）</a:t>
            </a:r>
          </a:p>
        </p:txBody>
      </p:sp>
      <p:cxnSp>
        <p:nvCxnSpPr>
          <p:cNvPr id="23" name="直接连接符 22">
            <a:extLst>
              <a:ext uri="{FF2B5EF4-FFF2-40B4-BE49-F238E27FC236}">
                <a16:creationId xmlns:a16="http://schemas.microsoft.com/office/drawing/2014/main" id="{8107B454-84C7-CF5C-155E-2FD205A08B15}"/>
              </a:ext>
            </a:extLst>
          </p:cNvPr>
          <p:cNvCxnSpPr>
            <a:cxnSpLocks/>
          </p:cNvCxnSpPr>
          <p:nvPr/>
        </p:nvCxnSpPr>
        <p:spPr>
          <a:xfrm>
            <a:off x="0" y="723464"/>
            <a:ext cx="9146843" cy="0"/>
          </a:xfrm>
          <a:prstGeom prst="line">
            <a:avLst/>
          </a:prstGeom>
          <a:ln w="28575">
            <a:solidFill>
              <a:schemeClr val="accent5">
                <a:lumMod val="75000"/>
              </a:schemeClr>
            </a:solidFill>
            <a:prstDash val="solid"/>
          </a:ln>
        </p:spPr>
        <p:style>
          <a:lnRef idx="1">
            <a:schemeClr val="accent1"/>
          </a:lnRef>
          <a:fillRef idx="0">
            <a:schemeClr val="accent1"/>
          </a:fillRef>
          <a:effectRef idx="0">
            <a:schemeClr val="accent1"/>
          </a:effectRef>
          <a:fontRef idx="minor">
            <a:schemeClr val="tx1"/>
          </a:fontRef>
        </p:style>
      </p:cxnSp>
      <p:sp>
        <p:nvSpPr>
          <p:cNvPr id="24" name="矩形: 圆角 23">
            <a:extLst>
              <a:ext uri="{FF2B5EF4-FFF2-40B4-BE49-F238E27FC236}">
                <a16:creationId xmlns:a16="http://schemas.microsoft.com/office/drawing/2014/main" id="{AD3BC1AF-F3E8-61AA-0164-72E4E57AE955}"/>
              </a:ext>
            </a:extLst>
          </p:cNvPr>
          <p:cNvSpPr/>
          <p:nvPr/>
        </p:nvSpPr>
        <p:spPr>
          <a:xfrm>
            <a:off x="106704" y="807651"/>
            <a:ext cx="8995119" cy="4279808"/>
          </a:xfrm>
          <a:prstGeom prst="roundRect">
            <a:avLst>
              <a:gd name="adj" fmla="val 3137"/>
            </a:avLst>
          </a:prstGeom>
          <a:noFill/>
          <a:ln>
            <a:solidFill>
              <a:schemeClr val="accent5">
                <a:lumMod val="75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D03A1371-3EF8-39BF-34C9-D81010503DE3}"/>
              </a:ext>
            </a:extLst>
          </p:cNvPr>
          <p:cNvSpPr txBox="1"/>
          <p:nvPr/>
        </p:nvSpPr>
        <p:spPr>
          <a:xfrm>
            <a:off x="382265" y="4768292"/>
            <a:ext cx="2759834" cy="276999"/>
          </a:xfrm>
          <a:prstGeom prst="rect">
            <a:avLst/>
          </a:prstGeom>
          <a:noFill/>
        </p:spPr>
        <p:txBody>
          <a:bodyPr wrap="square" rtlCol="0">
            <a:spAutoFit/>
          </a:bodyPr>
          <a:lstStyle/>
          <a:p>
            <a:pPr marL="285750" indent="-285750"/>
            <a:r>
              <a:rPr lang="zh-CN" altLang="en-US" sz="1200" b="1" dirty="0">
                <a:latin typeface="微软雅黑" panose="020B0503020204020204" pitchFamily="34" charset="-122"/>
                <a:ea typeface="微软雅黑" panose="020B0503020204020204" pitchFamily="34" charset="-122"/>
                <a:cs typeface="Times New Roman" panose="02020603050405020304" pitchFamily="18" charset="0"/>
              </a:rPr>
              <a:t>相关成果正在论文撰写中</a:t>
            </a:r>
          </a:p>
        </p:txBody>
      </p:sp>
    </p:spTree>
    <p:extLst>
      <p:ext uri="{BB962C8B-B14F-4D97-AF65-F5344CB8AC3E}">
        <p14:creationId xmlns:p14="http://schemas.microsoft.com/office/powerpoint/2010/main" val="2726865994"/>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14">
            <a:extLst>
              <a:ext uri="{FF2B5EF4-FFF2-40B4-BE49-F238E27FC236}">
                <a16:creationId xmlns:a16="http://schemas.microsoft.com/office/drawing/2014/main" id="{DD655DAF-CF63-2ADB-D4D6-76BC199F5FA3}"/>
              </a:ext>
            </a:extLst>
          </p:cNvPr>
          <p:cNvSpPr txBox="1"/>
          <p:nvPr/>
        </p:nvSpPr>
        <p:spPr>
          <a:xfrm>
            <a:off x="296228" y="3435150"/>
            <a:ext cx="8551544" cy="1526187"/>
          </a:xfrm>
          <a:prstGeom prst="rect">
            <a:avLst/>
          </a:prstGeom>
          <a:noFill/>
        </p:spPr>
        <p:txBody>
          <a:bodyPr wrap="square" rtlCol="0">
            <a:spAutoFit/>
          </a:bodyPr>
          <a:lstStyle/>
          <a:p>
            <a:pPr marL="0" lvl="2" indent="-285750">
              <a:lnSpc>
                <a:spcPct val="150000"/>
              </a:lnSpc>
              <a:spcBef>
                <a:spcPct val="0"/>
              </a:spcBef>
              <a:buFont typeface="Wingdings" panose="05000000000000000000" pitchFamily="2" charset="2"/>
              <a:buChar char="Ø"/>
            </a:pPr>
            <a:r>
              <a:rPr lang="zh-CN" altLang="en-US" sz="1600" b="1" dirty="0">
                <a:solidFill>
                  <a:srgbClr val="00B0F0"/>
                </a:solidFill>
                <a:latin typeface="微软雅黑" panose="020B0503020204020204" pitchFamily="34" charset="-122"/>
                <a:ea typeface="微软雅黑" panose="020B0503020204020204" pitchFamily="34" charset="-122"/>
                <a:cs typeface="+mn-ea"/>
              </a:rPr>
              <a:t>稠密匹配（</a:t>
            </a:r>
            <a:r>
              <a:rPr lang="en-US" altLang="zh-CN" sz="1600" b="1" dirty="0">
                <a:solidFill>
                  <a:srgbClr val="00B0F0"/>
                </a:solidFill>
                <a:latin typeface="微软雅黑" panose="020B0503020204020204" pitchFamily="34" charset="-122"/>
                <a:ea typeface="微软雅黑" panose="020B0503020204020204" pitchFamily="34" charset="-122"/>
                <a:cs typeface="+mn-ea"/>
              </a:rPr>
              <a:t>Dense Matching</a:t>
            </a:r>
            <a:r>
              <a:rPr lang="zh-CN" altLang="en-US" sz="1600" b="1" dirty="0">
                <a:solidFill>
                  <a:srgbClr val="00B0F0"/>
                </a:solidFill>
                <a:latin typeface="微软雅黑" panose="020B0503020204020204" pitchFamily="34" charset="-122"/>
                <a:ea typeface="微软雅黑" panose="020B0503020204020204" pitchFamily="34" charset="-122"/>
                <a:cs typeface="+mn-ea"/>
              </a:rPr>
              <a:t>）</a:t>
            </a:r>
            <a:endParaRPr lang="en-US" altLang="zh-CN" sz="1600" b="1" dirty="0">
              <a:solidFill>
                <a:srgbClr val="00B0F0"/>
              </a:solidFill>
              <a:latin typeface="微软雅黑" panose="020B0503020204020204" pitchFamily="34" charset="-122"/>
              <a:ea typeface="微软雅黑" panose="020B0503020204020204" pitchFamily="34" charset="-122"/>
              <a:cs typeface="+mn-ea"/>
            </a:endParaRPr>
          </a:p>
          <a:p>
            <a:pPr marL="0" lvl="2">
              <a:lnSpc>
                <a:spcPct val="150000"/>
              </a:lnSpc>
              <a:spcBef>
                <a:spcPct val="0"/>
              </a:spcBef>
            </a:pP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cs typeface="+mn-ea"/>
              </a:rPr>
              <a:t>在完成图像的全局检索后，需要对输入的查询图像和检索得到的最相似图像进行特征提取和匹配。并根据匹配得到特征点进行</a:t>
            </a: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cs typeface="+mn-ea"/>
              </a:rPr>
              <a:t>PnP</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cs typeface="+mn-ea"/>
              </a:rPr>
              <a:t>位姿结算，得到朝向角度。我们希望在对特征点进行</a:t>
            </a:r>
            <a:r>
              <a:rPr lang="zh-CN" altLang="en-US" sz="1600" b="1" dirty="0">
                <a:solidFill>
                  <a:srgbClr val="FF0000"/>
                </a:solidFill>
                <a:latin typeface="微软雅黑" panose="020B0503020204020204" pitchFamily="34" charset="-122"/>
                <a:ea typeface="微软雅黑" panose="020B0503020204020204" pitchFamily="34" charset="-122"/>
                <a:cs typeface="+mn-ea"/>
              </a:rPr>
              <a:t>稠密匹配</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cs typeface="+mn-ea"/>
              </a:rPr>
              <a:t>的过程中，对匹配结果的</a:t>
            </a:r>
            <a:r>
              <a:rPr lang="zh-CN" altLang="en-US" sz="1600" b="1" dirty="0">
                <a:solidFill>
                  <a:srgbClr val="FF0000"/>
                </a:solidFill>
                <a:latin typeface="微软雅黑" panose="020B0503020204020204" pitchFamily="34" charset="-122"/>
                <a:ea typeface="微软雅黑" panose="020B0503020204020204" pitchFamily="34" charset="-122"/>
                <a:cs typeface="+mn-ea"/>
              </a:rPr>
              <a:t>可信程度进行建模和估计</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cs typeface="+mn-ea"/>
              </a:rPr>
              <a:t>。</a:t>
            </a:r>
            <a:endPar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cs typeface="+mn-ea"/>
            </a:endParaRPr>
          </a:p>
        </p:txBody>
      </p:sp>
      <p:graphicFrame>
        <p:nvGraphicFramePr>
          <p:cNvPr id="17" name="对象 16">
            <a:extLst>
              <a:ext uri="{FF2B5EF4-FFF2-40B4-BE49-F238E27FC236}">
                <a16:creationId xmlns:a16="http://schemas.microsoft.com/office/drawing/2014/main" id="{8A66FF83-10D8-80A3-08F5-F49FAE3B634B}"/>
              </a:ext>
            </a:extLst>
          </p:cNvPr>
          <p:cNvGraphicFramePr>
            <a:graphicFrameLocks noChangeAspect="1"/>
          </p:cNvGraphicFramePr>
          <p:nvPr>
            <p:extLst>
              <p:ext uri="{D42A27DB-BD31-4B8C-83A1-F6EECF244321}">
                <p14:modId xmlns:p14="http://schemas.microsoft.com/office/powerpoint/2010/main" val="1938257814"/>
              </p:ext>
            </p:extLst>
          </p:nvPr>
        </p:nvGraphicFramePr>
        <p:xfrm>
          <a:off x="201993" y="836095"/>
          <a:ext cx="4611307" cy="2623675"/>
        </p:xfrm>
        <a:graphic>
          <a:graphicData uri="http://schemas.openxmlformats.org/presentationml/2006/ole">
            <mc:AlternateContent xmlns:mc="http://schemas.openxmlformats.org/markup-compatibility/2006">
              <mc:Choice xmlns:v="urn:schemas-microsoft-com:vml" Requires="v">
                <p:oleObj name="Visio" r:id="rId3" imgW="7181761" imgH="4086166" progId="Visio.Drawing.15">
                  <p:embed/>
                </p:oleObj>
              </mc:Choice>
              <mc:Fallback>
                <p:oleObj name="Visio" r:id="rId3" imgW="7181761" imgH="4086166" progId="Visio.Drawing.15">
                  <p:embed/>
                  <p:pic>
                    <p:nvPicPr>
                      <p:cNvPr id="17" name="对象 16">
                        <a:extLst>
                          <a:ext uri="{FF2B5EF4-FFF2-40B4-BE49-F238E27FC236}">
                            <a16:creationId xmlns:a16="http://schemas.microsoft.com/office/drawing/2014/main" id="{8A66FF83-10D8-80A3-08F5-F49FAE3B634B}"/>
                          </a:ext>
                        </a:extLst>
                      </p:cNvPr>
                      <p:cNvPicPr/>
                      <p:nvPr/>
                    </p:nvPicPr>
                    <p:blipFill>
                      <a:blip r:embed="rId4"/>
                      <a:stretch>
                        <a:fillRect/>
                      </a:stretch>
                    </p:blipFill>
                    <p:spPr>
                      <a:xfrm>
                        <a:off x="201993" y="836095"/>
                        <a:ext cx="4611307" cy="2623675"/>
                      </a:xfrm>
                      <a:prstGeom prst="rect">
                        <a:avLst/>
                      </a:prstGeom>
                    </p:spPr>
                  </p:pic>
                </p:oleObj>
              </mc:Fallback>
            </mc:AlternateContent>
          </a:graphicData>
        </a:graphic>
      </p:graphicFrame>
      <p:pic>
        <p:nvPicPr>
          <p:cNvPr id="1026" name="Picture 2" descr="在这里插入图片描述">
            <a:extLst>
              <a:ext uri="{FF2B5EF4-FFF2-40B4-BE49-F238E27FC236}">
                <a16:creationId xmlns:a16="http://schemas.microsoft.com/office/drawing/2014/main" id="{A533FA25-9B79-59F1-A10A-09D5E540B5A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182396" y="1698563"/>
            <a:ext cx="3830159" cy="1508125"/>
          </a:xfrm>
          <a:prstGeom prst="rect">
            <a:avLst/>
          </a:prstGeom>
          <a:noFill/>
          <a:extLst>
            <a:ext uri="{909E8E84-426E-40DD-AFC4-6F175D3DCCD1}">
              <a14:hiddenFill xmlns:a14="http://schemas.microsoft.com/office/drawing/2010/main">
                <a:solidFill>
                  <a:srgbClr val="FFFFFF"/>
                </a:solidFill>
              </a14:hiddenFill>
            </a:ext>
          </a:extLst>
        </p:spPr>
      </p:pic>
      <p:sp>
        <p:nvSpPr>
          <p:cNvPr id="18" name="矩形: 圆角 17">
            <a:extLst>
              <a:ext uri="{FF2B5EF4-FFF2-40B4-BE49-F238E27FC236}">
                <a16:creationId xmlns:a16="http://schemas.microsoft.com/office/drawing/2014/main" id="{33995D96-79A6-AF3D-F9C6-CB6D164CC792}"/>
              </a:ext>
            </a:extLst>
          </p:cNvPr>
          <p:cNvSpPr/>
          <p:nvPr/>
        </p:nvSpPr>
        <p:spPr>
          <a:xfrm>
            <a:off x="4254500" y="1600878"/>
            <a:ext cx="4820674" cy="1708151"/>
          </a:xfrm>
          <a:prstGeom prst="roundRect">
            <a:avLst>
              <a:gd name="adj" fmla="val 4299"/>
            </a:avLst>
          </a:prstGeom>
          <a:noFill/>
          <a:ln w="28575">
            <a:solidFill>
              <a:schemeClr val="accent1">
                <a:lumMod val="7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a:extLst>
              <a:ext uri="{FF2B5EF4-FFF2-40B4-BE49-F238E27FC236}">
                <a16:creationId xmlns:a16="http://schemas.microsoft.com/office/drawing/2014/main" id="{9B3EC19F-F2E3-8483-764F-B15492E75D44}"/>
              </a:ext>
            </a:extLst>
          </p:cNvPr>
          <p:cNvSpPr/>
          <p:nvPr/>
        </p:nvSpPr>
        <p:spPr>
          <a:xfrm>
            <a:off x="53612" y="616"/>
            <a:ext cx="106186" cy="550394"/>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矩形 3">
            <a:extLst>
              <a:ext uri="{FF2B5EF4-FFF2-40B4-BE49-F238E27FC236}">
                <a16:creationId xmlns:a16="http://schemas.microsoft.com/office/drawing/2014/main" id="{7F17B726-8EBD-8F00-F0D5-7D0DA046F9AD}"/>
              </a:ext>
            </a:extLst>
          </p:cNvPr>
          <p:cNvSpPr/>
          <p:nvPr/>
        </p:nvSpPr>
        <p:spPr>
          <a:xfrm>
            <a:off x="213995" y="616"/>
            <a:ext cx="2043260" cy="550394"/>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五边形 6">
            <a:extLst>
              <a:ext uri="{FF2B5EF4-FFF2-40B4-BE49-F238E27FC236}">
                <a16:creationId xmlns:a16="http://schemas.microsoft.com/office/drawing/2014/main" id="{502938E2-9DE3-CF55-A8E5-E5AD2F6F79D5}"/>
              </a:ext>
            </a:extLst>
          </p:cNvPr>
          <p:cNvSpPr/>
          <p:nvPr/>
        </p:nvSpPr>
        <p:spPr>
          <a:xfrm>
            <a:off x="2256151" y="0"/>
            <a:ext cx="6123715" cy="553223"/>
          </a:xfrm>
          <a:prstGeom prst="homePlate">
            <a:avLst/>
          </a:prstGeom>
          <a:solidFill>
            <a:schemeClr val="accent5">
              <a:lumMod val="75000"/>
            </a:schemeClr>
          </a:solidFill>
          <a:ln w="25400" cap="flat" cmpd="sng" algn="ctr">
            <a:noFill/>
            <a:prstDash val="solid"/>
          </a:ln>
          <a:effectLst/>
        </p:spPr>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165" algn="l" defTabSz="914400" rtl="0" eaLnBrk="1" latinLnBrk="0" hangingPunct="1">
              <a:defRPr sz="1800" kern="1200">
                <a:solidFill>
                  <a:schemeClr val="lt1"/>
                </a:solidFill>
                <a:latin typeface="+mn-lt"/>
                <a:ea typeface="+mn-ea"/>
                <a:cs typeface="+mn-cs"/>
              </a:defRPr>
            </a:lvl5pPr>
            <a:lvl6pPr marL="2285365" algn="l" defTabSz="914400" rtl="0" eaLnBrk="1" latinLnBrk="0" hangingPunct="1">
              <a:defRPr sz="1800" kern="1200">
                <a:solidFill>
                  <a:schemeClr val="lt1"/>
                </a:solidFill>
                <a:latin typeface="+mn-lt"/>
                <a:ea typeface="+mn-ea"/>
                <a:cs typeface="+mn-cs"/>
              </a:defRPr>
            </a:lvl6pPr>
            <a:lvl7pPr marL="2742565" algn="l" defTabSz="914400" rtl="0" eaLnBrk="1" latinLnBrk="0" hangingPunct="1">
              <a:defRPr sz="1800" kern="1200">
                <a:solidFill>
                  <a:schemeClr val="lt1"/>
                </a:solidFill>
                <a:latin typeface="+mn-lt"/>
                <a:ea typeface="+mn-ea"/>
                <a:cs typeface="+mn-cs"/>
              </a:defRPr>
            </a:lvl7pPr>
            <a:lvl8pPr marL="3199765" algn="l" defTabSz="914400" rtl="0" eaLnBrk="1" latinLnBrk="0" hangingPunct="1">
              <a:defRPr sz="1800" kern="1200">
                <a:solidFill>
                  <a:schemeClr val="lt1"/>
                </a:solidFill>
                <a:latin typeface="+mn-lt"/>
                <a:ea typeface="+mn-ea"/>
                <a:cs typeface="+mn-cs"/>
              </a:defRPr>
            </a:lvl8pPr>
            <a:lvl9pPr marL="3656965" algn="l" defTabSz="914400" rtl="0" eaLnBrk="1" latinLnBrk="0" hangingPunct="1">
              <a:defRPr sz="1800" kern="1200">
                <a:solidFill>
                  <a:schemeClr val="lt1"/>
                </a:solidFill>
                <a:latin typeface="+mn-lt"/>
                <a:ea typeface="+mn-ea"/>
                <a:cs typeface="+mn-cs"/>
              </a:defRPr>
            </a:lvl9pPr>
          </a:lstStyle>
          <a:p>
            <a:pPr algn="ctr" defTabSz="685800">
              <a:defRPr/>
            </a:pPr>
            <a:endParaRPr lang="zh-CN" altLang="en-US" sz="1350">
              <a:solidFill>
                <a:srgbClr val="FFFFFF"/>
              </a:solidFill>
              <a:cs typeface="+mn-ea"/>
              <a:sym typeface="+mn-lt"/>
            </a:endParaRPr>
          </a:p>
        </p:txBody>
      </p:sp>
      <p:pic>
        <p:nvPicPr>
          <p:cNvPr id="8" name="图片 7">
            <a:extLst>
              <a:ext uri="{FF2B5EF4-FFF2-40B4-BE49-F238E27FC236}">
                <a16:creationId xmlns:a16="http://schemas.microsoft.com/office/drawing/2014/main" id="{03D8DB81-FF92-E0C5-C595-EE5B97BDB70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422042" y="-25814"/>
            <a:ext cx="679782" cy="679782"/>
          </a:xfrm>
          <a:prstGeom prst="rect">
            <a:avLst/>
          </a:prstGeom>
        </p:spPr>
      </p:pic>
      <p:sp>
        <p:nvSpPr>
          <p:cNvPr id="9" name="TextBox 34">
            <a:extLst>
              <a:ext uri="{FF2B5EF4-FFF2-40B4-BE49-F238E27FC236}">
                <a16:creationId xmlns:a16="http://schemas.microsoft.com/office/drawing/2014/main" id="{CF54F0EF-2909-3FDA-6161-7D1E2B74438A}"/>
              </a:ext>
            </a:extLst>
          </p:cNvPr>
          <p:cNvSpPr txBox="1"/>
          <p:nvPr/>
        </p:nvSpPr>
        <p:spPr>
          <a:xfrm>
            <a:off x="481306" y="56041"/>
            <a:ext cx="6071894" cy="461665"/>
          </a:xfrm>
          <a:prstGeom prst="rect">
            <a:avLst/>
          </a:prstGeom>
          <a:noFill/>
        </p:spPr>
        <p:txBody>
          <a:bodyPr wrap="square" rtlCol="0">
            <a:spAutoFit/>
          </a:bodyPr>
          <a:lstStyle/>
          <a:p>
            <a:r>
              <a:rPr lang="zh-CN" altLang="en-US" sz="2400" b="1" spc="300" dirty="0">
                <a:solidFill>
                  <a:schemeClr val="bg1"/>
                </a:solidFill>
                <a:latin typeface="微软雅黑" panose="020B0503020204020204" pitchFamily="34" charset="-122"/>
                <a:ea typeface="微软雅黑" panose="020B0503020204020204" pitchFamily="34" charset="-122"/>
              </a:rPr>
              <a:t>工作介绍</a:t>
            </a:r>
            <a:r>
              <a:rPr lang="en-US" altLang="zh-CN" sz="2400" b="1" spc="300" dirty="0">
                <a:solidFill>
                  <a:schemeClr val="bg1"/>
                </a:solidFill>
                <a:latin typeface="微软雅黑" panose="020B0503020204020204" pitchFamily="34" charset="-122"/>
                <a:ea typeface="微软雅黑" panose="020B0503020204020204" pitchFamily="34" charset="-122"/>
              </a:rPr>
              <a:t>-</a:t>
            </a:r>
            <a:r>
              <a:rPr lang="zh-CN" altLang="en-US" sz="2400" b="1" spc="300" dirty="0">
                <a:solidFill>
                  <a:schemeClr val="bg1"/>
                </a:solidFill>
                <a:latin typeface="微软雅黑" panose="020B0503020204020204" pitchFamily="34" charset="-122"/>
                <a:ea typeface="微软雅黑" panose="020B0503020204020204" pitchFamily="34" charset="-122"/>
              </a:rPr>
              <a:t>图像语义传输效果（</a:t>
            </a:r>
            <a:r>
              <a:rPr lang="en-US" altLang="zh-CN" sz="2400" b="1" spc="300" dirty="0">
                <a:solidFill>
                  <a:schemeClr val="bg1"/>
                </a:solidFill>
                <a:latin typeface="微软雅黑" panose="020B0503020204020204" pitchFamily="34" charset="-122"/>
                <a:ea typeface="微软雅黑" panose="020B0503020204020204" pitchFamily="34" charset="-122"/>
              </a:rPr>
              <a:t>11/12</a:t>
            </a:r>
            <a:r>
              <a:rPr lang="zh-CN" altLang="en-US" sz="2400" b="1" spc="300" dirty="0">
                <a:solidFill>
                  <a:schemeClr val="bg1"/>
                </a:solidFill>
                <a:latin typeface="微软雅黑" panose="020B0503020204020204" pitchFamily="34" charset="-122"/>
                <a:ea typeface="微软雅黑" panose="020B0503020204020204" pitchFamily="34" charset="-122"/>
              </a:rPr>
              <a:t>）</a:t>
            </a:r>
          </a:p>
        </p:txBody>
      </p:sp>
      <p:cxnSp>
        <p:nvCxnSpPr>
          <p:cNvPr id="10" name="直接连接符 9">
            <a:extLst>
              <a:ext uri="{FF2B5EF4-FFF2-40B4-BE49-F238E27FC236}">
                <a16:creationId xmlns:a16="http://schemas.microsoft.com/office/drawing/2014/main" id="{3EA01AB2-0D54-9597-E59B-E775CCF208DE}"/>
              </a:ext>
            </a:extLst>
          </p:cNvPr>
          <p:cNvCxnSpPr>
            <a:cxnSpLocks/>
          </p:cNvCxnSpPr>
          <p:nvPr/>
        </p:nvCxnSpPr>
        <p:spPr>
          <a:xfrm>
            <a:off x="0" y="723464"/>
            <a:ext cx="9146843" cy="0"/>
          </a:xfrm>
          <a:prstGeom prst="line">
            <a:avLst/>
          </a:prstGeom>
          <a:ln w="28575">
            <a:solidFill>
              <a:schemeClr val="accent5">
                <a:lumMod val="75000"/>
              </a:schemeClr>
            </a:solidFill>
            <a:prstDash val="solid"/>
          </a:ln>
        </p:spPr>
        <p:style>
          <a:lnRef idx="1">
            <a:schemeClr val="accent1"/>
          </a:lnRef>
          <a:fillRef idx="0">
            <a:schemeClr val="accent1"/>
          </a:fillRef>
          <a:effectRef idx="0">
            <a:schemeClr val="accent1"/>
          </a:effectRef>
          <a:fontRef idx="minor">
            <a:schemeClr val="tx1"/>
          </a:fontRef>
        </p:style>
      </p:cxnSp>
      <p:sp>
        <p:nvSpPr>
          <p:cNvPr id="11" name="矩形: 圆角 10">
            <a:extLst>
              <a:ext uri="{FF2B5EF4-FFF2-40B4-BE49-F238E27FC236}">
                <a16:creationId xmlns:a16="http://schemas.microsoft.com/office/drawing/2014/main" id="{B231142A-1767-15AA-6F12-F8008A709727}"/>
              </a:ext>
            </a:extLst>
          </p:cNvPr>
          <p:cNvSpPr/>
          <p:nvPr/>
        </p:nvSpPr>
        <p:spPr>
          <a:xfrm>
            <a:off x="106704" y="807651"/>
            <a:ext cx="8995119" cy="4279808"/>
          </a:xfrm>
          <a:prstGeom prst="roundRect">
            <a:avLst>
              <a:gd name="adj" fmla="val 3137"/>
            </a:avLst>
          </a:prstGeom>
          <a:noFill/>
          <a:ln>
            <a:solidFill>
              <a:schemeClr val="accent5">
                <a:lumMod val="75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263100250"/>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图片 25">
            <a:extLst>
              <a:ext uri="{FF2B5EF4-FFF2-40B4-BE49-F238E27FC236}">
                <a16:creationId xmlns:a16="http://schemas.microsoft.com/office/drawing/2014/main" id="{6A4FE809-A8F4-6516-AE48-CDD310CB4D5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3995" y="1943342"/>
            <a:ext cx="3768563" cy="2826423"/>
          </a:xfrm>
          <a:prstGeom prst="rect">
            <a:avLst/>
          </a:prstGeom>
        </p:spPr>
      </p:pic>
      <p:sp>
        <p:nvSpPr>
          <p:cNvPr id="27" name="文本框 26">
            <a:extLst>
              <a:ext uri="{FF2B5EF4-FFF2-40B4-BE49-F238E27FC236}">
                <a16:creationId xmlns:a16="http://schemas.microsoft.com/office/drawing/2014/main" id="{E50D5634-C24C-4D02-9C1C-BC61E35EEACA}"/>
              </a:ext>
            </a:extLst>
          </p:cNvPr>
          <p:cNvSpPr txBox="1"/>
          <p:nvPr/>
        </p:nvSpPr>
        <p:spPr>
          <a:xfrm>
            <a:off x="191189" y="799369"/>
            <a:ext cx="8821366" cy="987578"/>
          </a:xfrm>
          <a:prstGeom prst="rect">
            <a:avLst/>
          </a:prstGeom>
          <a:noFill/>
        </p:spPr>
        <p:txBody>
          <a:bodyPr wrap="square">
            <a:spAutoFit/>
          </a:bodyPr>
          <a:lstStyle/>
          <a:p>
            <a:pPr marL="0" lvl="2">
              <a:lnSpc>
                <a:spcPct val="125000"/>
              </a:lnSpc>
              <a:spcBef>
                <a:spcPct val="0"/>
              </a:spcBef>
            </a:pP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cs typeface="+mn-ea"/>
              </a:rPr>
              <a:t>在估计图像的匹配关系中，同步对估计的结果的可信程度（置信度）估计。过去的工作通常将误差建模为拉普拉斯分布或者高斯分布的混合分布，本设计中认为单独使用这两种分布的混合分布不足以拟合数据的复杂概率分布情况。</a:t>
            </a:r>
            <a:endPar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cs typeface="+mn-ea"/>
            </a:endParaRPr>
          </a:p>
        </p:txBody>
      </p:sp>
      <p:graphicFrame>
        <p:nvGraphicFramePr>
          <p:cNvPr id="4" name="对象 3">
            <a:extLst>
              <a:ext uri="{FF2B5EF4-FFF2-40B4-BE49-F238E27FC236}">
                <a16:creationId xmlns:a16="http://schemas.microsoft.com/office/drawing/2014/main" id="{3E05CE4A-B349-5E74-D39E-B2C9D04B0E21}"/>
              </a:ext>
            </a:extLst>
          </p:cNvPr>
          <p:cNvGraphicFramePr>
            <a:graphicFrameLocks noChangeAspect="1"/>
          </p:cNvGraphicFramePr>
          <p:nvPr>
            <p:extLst>
              <p:ext uri="{D42A27DB-BD31-4B8C-83A1-F6EECF244321}">
                <p14:modId xmlns:p14="http://schemas.microsoft.com/office/powerpoint/2010/main" val="1659368351"/>
              </p:ext>
            </p:extLst>
          </p:nvPr>
        </p:nvGraphicFramePr>
        <p:xfrm>
          <a:off x="5868628" y="1457191"/>
          <a:ext cx="2022987" cy="1297765"/>
        </p:xfrm>
        <a:graphic>
          <a:graphicData uri="http://schemas.openxmlformats.org/presentationml/2006/ole">
            <mc:AlternateContent xmlns:mc="http://schemas.openxmlformats.org/markup-compatibility/2006">
              <mc:Choice xmlns:v="urn:schemas-microsoft-com:vml" Requires="v">
                <p:oleObj name="Equation" r:id="rId4" imgW="2019300" imgH="1295400" progId="Equation.DSMT4">
                  <p:embed/>
                </p:oleObj>
              </mc:Choice>
              <mc:Fallback>
                <p:oleObj name="Equation" r:id="rId4" imgW="2019300" imgH="1295400" progId="Equation.DSMT4">
                  <p:embed/>
                  <p:pic>
                    <p:nvPicPr>
                      <p:cNvPr id="4" name="对象 3">
                        <a:extLst>
                          <a:ext uri="{FF2B5EF4-FFF2-40B4-BE49-F238E27FC236}">
                            <a16:creationId xmlns:a16="http://schemas.microsoft.com/office/drawing/2014/main" id="{3E05CE4A-B349-5E74-D39E-B2C9D04B0E2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68628" y="1457191"/>
                        <a:ext cx="2022987" cy="1297765"/>
                      </a:xfrm>
                      <a:prstGeom prst="rect">
                        <a:avLst/>
                      </a:prstGeom>
                      <a:noFill/>
                    </p:spPr>
                  </p:pic>
                </p:oleObj>
              </mc:Fallback>
            </mc:AlternateContent>
          </a:graphicData>
        </a:graphic>
      </p:graphicFrame>
      <p:graphicFrame>
        <p:nvGraphicFramePr>
          <p:cNvPr id="8" name="对象 7">
            <a:extLst>
              <a:ext uri="{FF2B5EF4-FFF2-40B4-BE49-F238E27FC236}">
                <a16:creationId xmlns:a16="http://schemas.microsoft.com/office/drawing/2014/main" id="{7C4A2990-387E-68CD-30F2-7CE614AB885F}"/>
              </a:ext>
            </a:extLst>
          </p:cNvPr>
          <p:cNvGraphicFramePr>
            <a:graphicFrameLocks noChangeAspect="1"/>
          </p:cNvGraphicFramePr>
          <p:nvPr>
            <p:extLst>
              <p:ext uri="{D42A27DB-BD31-4B8C-83A1-F6EECF244321}">
                <p14:modId xmlns:p14="http://schemas.microsoft.com/office/powerpoint/2010/main" val="1896577359"/>
              </p:ext>
            </p:extLst>
          </p:nvPr>
        </p:nvGraphicFramePr>
        <p:xfrm>
          <a:off x="4863441" y="2703657"/>
          <a:ext cx="4219575" cy="866775"/>
        </p:xfrm>
        <a:graphic>
          <a:graphicData uri="http://schemas.openxmlformats.org/presentationml/2006/ole">
            <mc:AlternateContent xmlns:mc="http://schemas.openxmlformats.org/markup-compatibility/2006">
              <mc:Choice xmlns:v="urn:schemas-microsoft-com:vml" Requires="v">
                <p:oleObj name="Equation" r:id="rId6" imgW="4216400" imgH="863600" progId="Equation.DSMT4">
                  <p:embed/>
                </p:oleObj>
              </mc:Choice>
              <mc:Fallback>
                <p:oleObj name="Equation" r:id="rId6" imgW="4216400" imgH="863600" progId="Equation.DSMT4">
                  <p:embed/>
                  <p:pic>
                    <p:nvPicPr>
                      <p:cNvPr id="8" name="对象 7">
                        <a:extLst>
                          <a:ext uri="{FF2B5EF4-FFF2-40B4-BE49-F238E27FC236}">
                            <a16:creationId xmlns:a16="http://schemas.microsoft.com/office/drawing/2014/main" id="{7C4A2990-387E-68CD-30F2-7CE614AB885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63441" y="2703657"/>
                        <a:ext cx="4219575" cy="8667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 name="对象 9">
            <a:extLst>
              <a:ext uri="{FF2B5EF4-FFF2-40B4-BE49-F238E27FC236}">
                <a16:creationId xmlns:a16="http://schemas.microsoft.com/office/drawing/2014/main" id="{1411D4BB-8A9B-98E7-D3DB-6CA35119B7A0}"/>
              </a:ext>
            </a:extLst>
          </p:cNvPr>
          <p:cNvGraphicFramePr>
            <a:graphicFrameLocks noChangeAspect="1"/>
          </p:cNvGraphicFramePr>
          <p:nvPr>
            <p:extLst>
              <p:ext uri="{D42A27DB-BD31-4B8C-83A1-F6EECF244321}">
                <p14:modId xmlns:p14="http://schemas.microsoft.com/office/powerpoint/2010/main" val="651069700"/>
              </p:ext>
            </p:extLst>
          </p:nvPr>
        </p:nvGraphicFramePr>
        <p:xfrm>
          <a:off x="6368526" y="3758764"/>
          <a:ext cx="2138901" cy="1264668"/>
        </p:xfrm>
        <a:graphic>
          <a:graphicData uri="http://schemas.openxmlformats.org/presentationml/2006/ole">
            <mc:AlternateContent xmlns:mc="http://schemas.openxmlformats.org/markup-compatibility/2006">
              <mc:Choice xmlns:v="urn:schemas-microsoft-com:vml" Requires="v">
                <p:oleObj name="Equation" r:id="rId8" imgW="2400300" imgH="1422400" progId="Equation.DSMT4">
                  <p:embed/>
                </p:oleObj>
              </mc:Choice>
              <mc:Fallback>
                <p:oleObj name="Equation" r:id="rId8" imgW="2400300" imgH="1422400" progId="Equation.DSMT4">
                  <p:embed/>
                  <p:pic>
                    <p:nvPicPr>
                      <p:cNvPr id="10" name="对象 9">
                        <a:extLst>
                          <a:ext uri="{FF2B5EF4-FFF2-40B4-BE49-F238E27FC236}">
                            <a16:creationId xmlns:a16="http://schemas.microsoft.com/office/drawing/2014/main" id="{1411D4BB-8A9B-98E7-D3DB-6CA35119B7A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368526" y="3758764"/>
                        <a:ext cx="2138901" cy="1264668"/>
                      </a:xfrm>
                      <a:prstGeom prst="rect">
                        <a:avLst/>
                      </a:prstGeom>
                      <a:noFill/>
                    </p:spPr>
                  </p:pic>
                </p:oleObj>
              </mc:Fallback>
            </mc:AlternateContent>
          </a:graphicData>
        </a:graphic>
      </p:graphicFrame>
      <p:sp>
        <p:nvSpPr>
          <p:cNvPr id="11" name="文本框 10">
            <a:extLst>
              <a:ext uri="{FF2B5EF4-FFF2-40B4-BE49-F238E27FC236}">
                <a16:creationId xmlns:a16="http://schemas.microsoft.com/office/drawing/2014/main" id="{0A5B992B-DC53-9813-2081-3487E5B17B14}"/>
              </a:ext>
            </a:extLst>
          </p:cNvPr>
          <p:cNvSpPr txBox="1"/>
          <p:nvPr/>
        </p:nvSpPr>
        <p:spPr>
          <a:xfrm>
            <a:off x="3899619" y="1586377"/>
            <a:ext cx="1556301" cy="338554"/>
          </a:xfrm>
          <a:prstGeom prst="rect">
            <a:avLst/>
          </a:prstGeom>
          <a:noFill/>
        </p:spPr>
        <p:txBody>
          <a:bodyPr wrap="square" rtlCol="0">
            <a:spAutoFit/>
          </a:bodyPr>
          <a:lstStyle/>
          <a:p>
            <a:pPr marL="285750" indent="-285750">
              <a:buFont typeface="Wingdings" panose="05000000000000000000" pitchFamily="2" charset="2"/>
              <a:buChar char="Ø"/>
            </a:pP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cs typeface="+mn-ea"/>
              </a:rPr>
              <a:t>误差的建模</a:t>
            </a:r>
            <a:endPar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cs typeface="+mn-ea"/>
            </a:endParaRPr>
          </a:p>
        </p:txBody>
      </p:sp>
      <p:sp>
        <p:nvSpPr>
          <p:cNvPr id="12" name="文本框 11">
            <a:extLst>
              <a:ext uri="{FF2B5EF4-FFF2-40B4-BE49-F238E27FC236}">
                <a16:creationId xmlns:a16="http://schemas.microsoft.com/office/drawing/2014/main" id="{C56B0E7D-9186-1285-16D1-FA1A16F7BA84}"/>
              </a:ext>
            </a:extLst>
          </p:cNvPr>
          <p:cNvSpPr txBox="1"/>
          <p:nvPr/>
        </p:nvSpPr>
        <p:spPr>
          <a:xfrm>
            <a:off x="3884160" y="2733946"/>
            <a:ext cx="1439297" cy="338554"/>
          </a:xfrm>
          <a:prstGeom prst="rect">
            <a:avLst/>
          </a:prstGeom>
          <a:noFill/>
        </p:spPr>
        <p:txBody>
          <a:bodyPr wrap="square" rtlCol="0">
            <a:spAutoFit/>
          </a:bodyPr>
          <a:lstStyle/>
          <a:p>
            <a:pPr marL="285750" indent="-285750">
              <a:buFont typeface="Wingdings" panose="05000000000000000000" pitchFamily="2" charset="2"/>
              <a:buChar char="Ø"/>
            </a:pP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cs typeface="+mn-ea"/>
              </a:rPr>
              <a:t>损失函数</a:t>
            </a:r>
            <a:endPar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cs typeface="+mn-ea"/>
            </a:endParaRPr>
          </a:p>
        </p:txBody>
      </p:sp>
      <p:sp>
        <p:nvSpPr>
          <p:cNvPr id="13" name="文本框 12">
            <a:extLst>
              <a:ext uri="{FF2B5EF4-FFF2-40B4-BE49-F238E27FC236}">
                <a16:creationId xmlns:a16="http://schemas.microsoft.com/office/drawing/2014/main" id="{4C5F707D-260E-A81B-C969-AEC78B888F06}"/>
              </a:ext>
            </a:extLst>
          </p:cNvPr>
          <p:cNvSpPr txBox="1"/>
          <p:nvPr/>
        </p:nvSpPr>
        <p:spPr>
          <a:xfrm>
            <a:off x="3899619" y="3589487"/>
            <a:ext cx="2980504" cy="338554"/>
          </a:xfrm>
          <a:prstGeom prst="rect">
            <a:avLst/>
          </a:prstGeom>
          <a:noFill/>
        </p:spPr>
        <p:txBody>
          <a:bodyPr wrap="square" rtlCol="0">
            <a:spAutoFit/>
          </a:bodyPr>
          <a:lstStyle/>
          <a:p>
            <a:pPr marL="285750" indent="-285750">
              <a:buFont typeface="Wingdings" panose="05000000000000000000" pitchFamily="2" charset="2"/>
              <a:buChar char="Ø"/>
            </a:pP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cs typeface="+mn-ea"/>
              </a:rPr>
              <a:t>使用</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cs typeface="+mn-ea"/>
              </a:rPr>
              <a:t>Jensen</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cs typeface="+mn-ea"/>
              </a:rPr>
              <a:t>不等式改写为：</a:t>
            </a:r>
            <a:endPar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cs typeface="+mn-ea"/>
            </a:endParaRPr>
          </a:p>
        </p:txBody>
      </p:sp>
      <p:sp>
        <p:nvSpPr>
          <p:cNvPr id="5" name="矩形 4">
            <a:extLst>
              <a:ext uri="{FF2B5EF4-FFF2-40B4-BE49-F238E27FC236}">
                <a16:creationId xmlns:a16="http://schemas.microsoft.com/office/drawing/2014/main" id="{93AC2C54-4364-E598-76A2-AFE97C1E6E6C}"/>
              </a:ext>
            </a:extLst>
          </p:cNvPr>
          <p:cNvSpPr/>
          <p:nvPr/>
        </p:nvSpPr>
        <p:spPr>
          <a:xfrm>
            <a:off x="53612" y="616"/>
            <a:ext cx="106186" cy="550394"/>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矩形 8">
            <a:extLst>
              <a:ext uri="{FF2B5EF4-FFF2-40B4-BE49-F238E27FC236}">
                <a16:creationId xmlns:a16="http://schemas.microsoft.com/office/drawing/2014/main" id="{FFA8E215-2F7A-E1D8-8283-E2545B82431C}"/>
              </a:ext>
            </a:extLst>
          </p:cNvPr>
          <p:cNvSpPr/>
          <p:nvPr/>
        </p:nvSpPr>
        <p:spPr>
          <a:xfrm>
            <a:off x="213995" y="616"/>
            <a:ext cx="2043260" cy="550394"/>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五边形 6">
            <a:extLst>
              <a:ext uri="{FF2B5EF4-FFF2-40B4-BE49-F238E27FC236}">
                <a16:creationId xmlns:a16="http://schemas.microsoft.com/office/drawing/2014/main" id="{8BAAF6D9-BAB2-8B49-E5C7-23E4A5C6ACFE}"/>
              </a:ext>
            </a:extLst>
          </p:cNvPr>
          <p:cNvSpPr/>
          <p:nvPr/>
        </p:nvSpPr>
        <p:spPr>
          <a:xfrm>
            <a:off x="2256151" y="0"/>
            <a:ext cx="6123715" cy="553223"/>
          </a:xfrm>
          <a:prstGeom prst="homePlate">
            <a:avLst/>
          </a:prstGeom>
          <a:solidFill>
            <a:schemeClr val="accent5">
              <a:lumMod val="75000"/>
            </a:schemeClr>
          </a:solidFill>
          <a:ln w="25400" cap="flat" cmpd="sng" algn="ctr">
            <a:noFill/>
            <a:prstDash val="solid"/>
          </a:ln>
          <a:effectLst/>
        </p:spPr>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165" algn="l" defTabSz="914400" rtl="0" eaLnBrk="1" latinLnBrk="0" hangingPunct="1">
              <a:defRPr sz="1800" kern="1200">
                <a:solidFill>
                  <a:schemeClr val="lt1"/>
                </a:solidFill>
                <a:latin typeface="+mn-lt"/>
                <a:ea typeface="+mn-ea"/>
                <a:cs typeface="+mn-cs"/>
              </a:defRPr>
            </a:lvl5pPr>
            <a:lvl6pPr marL="2285365" algn="l" defTabSz="914400" rtl="0" eaLnBrk="1" latinLnBrk="0" hangingPunct="1">
              <a:defRPr sz="1800" kern="1200">
                <a:solidFill>
                  <a:schemeClr val="lt1"/>
                </a:solidFill>
                <a:latin typeface="+mn-lt"/>
                <a:ea typeface="+mn-ea"/>
                <a:cs typeface="+mn-cs"/>
              </a:defRPr>
            </a:lvl6pPr>
            <a:lvl7pPr marL="2742565" algn="l" defTabSz="914400" rtl="0" eaLnBrk="1" latinLnBrk="0" hangingPunct="1">
              <a:defRPr sz="1800" kern="1200">
                <a:solidFill>
                  <a:schemeClr val="lt1"/>
                </a:solidFill>
                <a:latin typeface="+mn-lt"/>
                <a:ea typeface="+mn-ea"/>
                <a:cs typeface="+mn-cs"/>
              </a:defRPr>
            </a:lvl7pPr>
            <a:lvl8pPr marL="3199765" algn="l" defTabSz="914400" rtl="0" eaLnBrk="1" latinLnBrk="0" hangingPunct="1">
              <a:defRPr sz="1800" kern="1200">
                <a:solidFill>
                  <a:schemeClr val="lt1"/>
                </a:solidFill>
                <a:latin typeface="+mn-lt"/>
                <a:ea typeface="+mn-ea"/>
                <a:cs typeface="+mn-cs"/>
              </a:defRPr>
            </a:lvl8pPr>
            <a:lvl9pPr marL="3656965" algn="l" defTabSz="914400" rtl="0" eaLnBrk="1" latinLnBrk="0" hangingPunct="1">
              <a:defRPr sz="1800" kern="1200">
                <a:solidFill>
                  <a:schemeClr val="lt1"/>
                </a:solidFill>
                <a:latin typeface="+mn-lt"/>
                <a:ea typeface="+mn-ea"/>
                <a:cs typeface="+mn-cs"/>
              </a:defRPr>
            </a:lvl9pPr>
          </a:lstStyle>
          <a:p>
            <a:pPr algn="ctr" defTabSz="685800">
              <a:defRPr/>
            </a:pPr>
            <a:endParaRPr lang="zh-CN" altLang="en-US" sz="1350">
              <a:solidFill>
                <a:srgbClr val="FFFFFF"/>
              </a:solidFill>
              <a:cs typeface="+mn-ea"/>
              <a:sym typeface="+mn-lt"/>
            </a:endParaRPr>
          </a:p>
        </p:txBody>
      </p:sp>
      <p:pic>
        <p:nvPicPr>
          <p:cNvPr id="16" name="图片 15">
            <a:extLst>
              <a:ext uri="{FF2B5EF4-FFF2-40B4-BE49-F238E27FC236}">
                <a16:creationId xmlns:a16="http://schemas.microsoft.com/office/drawing/2014/main" id="{AB0A5E9E-FD3E-69A1-AECF-C4DAC045DA46}"/>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422042" y="-25814"/>
            <a:ext cx="679782" cy="679782"/>
          </a:xfrm>
          <a:prstGeom prst="rect">
            <a:avLst/>
          </a:prstGeom>
        </p:spPr>
      </p:pic>
      <p:sp>
        <p:nvSpPr>
          <p:cNvPr id="17" name="TextBox 34">
            <a:extLst>
              <a:ext uri="{FF2B5EF4-FFF2-40B4-BE49-F238E27FC236}">
                <a16:creationId xmlns:a16="http://schemas.microsoft.com/office/drawing/2014/main" id="{3BDEAF21-5E9B-BB96-0B19-7E5259DB6BA2}"/>
              </a:ext>
            </a:extLst>
          </p:cNvPr>
          <p:cNvSpPr txBox="1"/>
          <p:nvPr/>
        </p:nvSpPr>
        <p:spPr>
          <a:xfrm>
            <a:off x="481306" y="56041"/>
            <a:ext cx="6071894" cy="461665"/>
          </a:xfrm>
          <a:prstGeom prst="rect">
            <a:avLst/>
          </a:prstGeom>
          <a:noFill/>
        </p:spPr>
        <p:txBody>
          <a:bodyPr wrap="square" rtlCol="0">
            <a:spAutoFit/>
          </a:bodyPr>
          <a:lstStyle/>
          <a:p>
            <a:r>
              <a:rPr lang="zh-CN" altLang="en-US" sz="2400" b="1" spc="300" dirty="0">
                <a:solidFill>
                  <a:schemeClr val="bg1"/>
                </a:solidFill>
                <a:latin typeface="微软雅黑" panose="020B0503020204020204" pitchFamily="34" charset="-122"/>
                <a:ea typeface="微软雅黑" panose="020B0503020204020204" pitchFamily="34" charset="-122"/>
              </a:rPr>
              <a:t>工作介绍</a:t>
            </a:r>
            <a:r>
              <a:rPr lang="en-US" altLang="zh-CN" sz="2400" b="1" spc="300" dirty="0">
                <a:solidFill>
                  <a:schemeClr val="bg1"/>
                </a:solidFill>
                <a:latin typeface="微软雅黑" panose="020B0503020204020204" pitchFamily="34" charset="-122"/>
                <a:ea typeface="微软雅黑" panose="020B0503020204020204" pitchFamily="34" charset="-122"/>
              </a:rPr>
              <a:t>-</a:t>
            </a:r>
            <a:r>
              <a:rPr lang="zh-CN" altLang="en-US" sz="2400" b="1" spc="300" dirty="0">
                <a:solidFill>
                  <a:schemeClr val="bg1"/>
                </a:solidFill>
                <a:latin typeface="微软雅黑" panose="020B0503020204020204" pitchFamily="34" charset="-122"/>
                <a:ea typeface="微软雅黑" panose="020B0503020204020204" pitchFamily="34" charset="-122"/>
              </a:rPr>
              <a:t>图像语义传输效果（</a:t>
            </a:r>
            <a:r>
              <a:rPr lang="en-US" altLang="zh-CN" sz="2400" b="1" spc="300">
                <a:solidFill>
                  <a:schemeClr val="bg1"/>
                </a:solidFill>
                <a:latin typeface="微软雅黑" panose="020B0503020204020204" pitchFamily="34" charset="-122"/>
                <a:ea typeface="微软雅黑" panose="020B0503020204020204" pitchFamily="34" charset="-122"/>
              </a:rPr>
              <a:t>12/12</a:t>
            </a:r>
            <a:r>
              <a:rPr lang="zh-CN" altLang="en-US" sz="2400" b="1" spc="300">
                <a:solidFill>
                  <a:schemeClr val="bg1"/>
                </a:solidFill>
                <a:latin typeface="微软雅黑" panose="020B0503020204020204" pitchFamily="34" charset="-122"/>
                <a:ea typeface="微软雅黑" panose="020B0503020204020204" pitchFamily="34" charset="-122"/>
              </a:rPr>
              <a:t>）</a:t>
            </a:r>
            <a:endParaRPr lang="zh-CN" altLang="en-US" sz="2400" b="1" spc="300" dirty="0">
              <a:solidFill>
                <a:schemeClr val="bg1"/>
              </a:solidFill>
              <a:latin typeface="微软雅黑" panose="020B0503020204020204" pitchFamily="34" charset="-122"/>
              <a:ea typeface="微软雅黑" panose="020B0503020204020204" pitchFamily="34" charset="-122"/>
            </a:endParaRPr>
          </a:p>
        </p:txBody>
      </p:sp>
      <p:cxnSp>
        <p:nvCxnSpPr>
          <p:cNvPr id="18" name="直接连接符 17">
            <a:extLst>
              <a:ext uri="{FF2B5EF4-FFF2-40B4-BE49-F238E27FC236}">
                <a16:creationId xmlns:a16="http://schemas.microsoft.com/office/drawing/2014/main" id="{79B18C8B-7B4E-0E3D-6C0E-5E06B546B9F2}"/>
              </a:ext>
            </a:extLst>
          </p:cNvPr>
          <p:cNvCxnSpPr>
            <a:cxnSpLocks/>
          </p:cNvCxnSpPr>
          <p:nvPr/>
        </p:nvCxnSpPr>
        <p:spPr>
          <a:xfrm>
            <a:off x="0" y="723464"/>
            <a:ext cx="9146843" cy="0"/>
          </a:xfrm>
          <a:prstGeom prst="line">
            <a:avLst/>
          </a:prstGeom>
          <a:ln w="28575">
            <a:solidFill>
              <a:schemeClr val="accent5">
                <a:lumMod val="75000"/>
              </a:schemeClr>
            </a:solidFill>
            <a:prstDash val="solid"/>
          </a:ln>
        </p:spPr>
        <p:style>
          <a:lnRef idx="1">
            <a:schemeClr val="accent1"/>
          </a:lnRef>
          <a:fillRef idx="0">
            <a:schemeClr val="accent1"/>
          </a:fillRef>
          <a:effectRef idx="0">
            <a:schemeClr val="accent1"/>
          </a:effectRef>
          <a:fontRef idx="minor">
            <a:schemeClr val="tx1"/>
          </a:fontRef>
        </p:style>
      </p:cxnSp>
      <p:sp>
        <p:nvSpPr>
          <p:cNvPr id="19" name="矩形: 圆角 18">
            <a:extLst>
              <a:ext uri="{FF2B5EF4-FFF2-40B4-BE49-F238E27FC236}">
                <a16:creationId xmlns:a16="http://schemas.microsoft.com/office/drawing/2014/main" id="{39E2C5E5-CBEA-9EE9-3237-0CDBA900DDCA}"/>
              </a:ext>
            </a:extLst>
          </p:cNvPr>
          <p:cNvSpPr/>
          <p:nvPr/>
        </p:nvSpPr>
        <p:spPr>
          <a:xfrm>
            <a:off x="106704" y="807651"/>
            <a:ext cx="8995119" cy="4279808"/>
          </a:xfrm>
          <a:prstGeom prst="roundRect">
            <a:avLst>
              <a:gd name="adj" fmla="val 3137"/>
            </a:avLst>
          </a:prstGeom>
          <a:noFill/>
          <a:ln>
            <a:solidFill>
              <a:schemeClr val="accent5">
                <a:lumMod val="75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736806109"/>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3779912" cy="514350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TextBox 2"/>
          <p:cNvSpPr txBox="1"/>
          <p:nvPr/>
        </p:nvSpPr>
        <p:spPr>
          <a:xfrm>
            <a:off x="1041400" y="3054636"/>
            <a:ext cx="1680210" cy="430530"/>
          </a:xfrm>
          <a:prstGeom prst="rect">
            <a:avLst/>
          </a:prstGeom>
          <a:noFill/>
        </p:spPr>
        <p:txBody>
          <a:bodyPr wrap="square" lIns="0" tIns="0" rIns="0" bIns="0" rtlCol="0">
            <a:spAutoFit/>
          </a:bodyPr>
          <a:lstStyle/>
          <a:p>
            <a:pPr algn="ctr"/>
            <a:r>
              <a:rPr lang="zh-CN" altLang="en-US" sz="2800" dirty="0">
                <a:solidFill>
                  <a:schemeClr val="bg1"/>
                </a:solidFill>
                <a:latin typeface="华文新魏" panose="02010800040101010101" charset="-122"/>
                <a:ea typeface="华文新魏" panose="02010800040101010101" charset="-122"/>
              </a:rPr>
              <a:t>目   录</a:t>
            </a:r>
          </a:p>
        </p:txBody>
      </p:sp>
      <p:sp>
        <p:nvSpPr>
          <p:cNvPr id="5" name="椭圆 4"/>
          <p:cNvSpPr/>
          <p:nvPr/>
        </p:nvSpPr>
        <p:spPr>
          <a:xfrm>
            <a:off x="1226820" y="1467485"/>
            <a:ext cx="1301115" cy="130111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a:off x="5110573" y="1383655"/>
            <a:ext cx="274777" cy="274777"/>
          </a:xfrm>
          <a:prstGeom prst="ellipse">
            <a:avLst/>
          </a:prstGeom>
          <a:solidFill>
            <a:schemeClr val="accent5">
              <a:lumMod val="75000"/>
            </a:schemeClr>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A3F6C"/>
              </a:solidFill>
            </a:endParaRPr>
          </a:p>
        </p:txBody>
      </p:sp>
      <p:sp>
        <p:nvSpPr>
          <p:cNvPr id="7" name="TextBox 1"/>
          <p:cNvSpPr txBox="1"/>
          <p:nvPr/>
        </p:nvSpPr>
        <p:spPr>
          <a:xfrm>
            <a:off x="5493630" y="1290210"/>
            <a:ext cx="2213610" cy="461665"/>
          </a:xfrm>
          <a:prstGeom prst="rect">
            <a:avLst/>
          </a:prstGeom>
          <a:noFill/>
        </p:spPr>
        <p:txBody>
          <a:bodyPr wrap="square" rtlCol="0">
            <a:spAutoFit/>
          </a:bodyPr>
          <a:lstStyle/>
          <a:p>
            <a:r>
              <a:rPr lang="en-US" altLang="zh-CN" sz="2400" b="1" dirty="0">
                <a:latin typeface="华文新魏" panose="02010800040101010101" charset="-122"/>
                <a:ea typeface="华文新魏" panose="02010800040101010101" charset="-122"/>
              </a:rPr>
              <a:t> </a:t>
            </a:r>
            <a:r>
              <a:rPr lang="zh-CN" altLang="en-US" sz="2400" b="1" dirty="0">
                <a:latin typeface="华文新魏" panose="02010800040101010101" charset="-122"/>
                <a:ea typeface="华文新魏" panose="02010800040101010101" charset="-122"/>
              </a:rPr>
              <a:t>个人情况</a:t>
            </a:r>
          </a:p>
        </p:txBody>
      </p:sp>
      <p:sp>
        <p:nvSpPr>
          <p:cNvPr id="13" name="椭圆 12">
            <a:extLst>
              <a:ext uri="{FF2B5EF4-FFF2-40B4-BE49-F238E27FC236}">
                <a16:creationId xmlns:a16="http://schemas.microsoft.com/office/drawing/2014/main" id="{55867EA2-3005-4CDC-968B-DBA770F930D2}"/>
              </a:ext>
            </a:extLst>
          </p:cNvPr>
          <p:cNvSpPr/>
          <p:nvPr/>
        </p:nvSpPr>
        <p:spPr>
          <a:xfrm>
            <a:off x="5110573" y="3352977"/>
            <a:ext cx="274777" cy="274777"/>
          </a:xfrm>
          <a:prstGeom prst="ellipse">
            <a:avLst/>
          </a:prstGeom>
          <a:solidFill>
            <a:schemeClr val="accent5">
              <a:lumMod val="75000"/>
            </a:schemeClr>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A3F6C"/>
              </a:solidFill>
            </a:endParaRPr>
          </a:p>
        </p:txBody>
      </p:sp>
      <p:sp>
        <p:nvSpPr>
          <p:cNvPr id="14" name="TextBox 1">
            <a:extLst>
              <a:ext uri="{FF2B5EF4-FFF2-40B4-BE49-F238E27FC236}">
                <a16:creationId xmlns:a16="http://schemas.microsoft.com/office/drawing/2014/main" id="{820E151B-F1A2-49FB-87B8-3BBC7A858970}"/>
              </a:ext>
            </a:extLst>
          </p:cNvPr>
          <p:cNvSpPr txBox="1"/>
          <p:nvPr/>
        </p:nvSpPr>
        <p:spPr>
          <a:xfrm>
            <a:off x="5493630" y="3259532"/>
            <a:ext cx="2213610" cy="461665"/>
          </a:xfrm>
          <a:prstGeom prst="rect">
            <a:avLst/>
          </a:prstGeom>
          <a:noFill/>
        </p:spPr>
        <p:txBody>
          <a:bodyPr wrap="square" rtlCol="0">
            <a:spAutoFit/>
          </a:bodyPr>
          <a:lstStyle/>
          <a:p>
            <a:r>
              <a:rPr lang="zh-CN" altLang="en-US" sz="2400" b="1" dirty="0">
                <a:latin typeface="华文新魏" panose="02010800040101010101" charset="-122"/>
                <a:ea typeface="华文新魏" panose="02010800040101010101" charset="-122"/>
              </a:rPr>
              <a:t> 老师提问</a:t>
            </a:r>
          </a:p>
        </p:txBody>
      </p:sp>
      <p:sp>
        <p:nvSpPr>
          <p:cNvPr id="16" name="椭圆 15">
            <a:extLst>
              <a:ext uri="{FF2B5EF4-FFF2-40B4-BE49-F238E27FC236}">
                <a16:creationId xmlns:a16="http://schemas.microsoft.com/office/drawing/2014/main" id="{D70177B6-7AAF-4ECC-8053-6624D6594F51}"/>
              </a:ext>
            </a:extLst>
          </p:cNvPr>
          <p:cNvSpPr/>
          <p:nvPr/>
        </p:nvSpPr>
        <p:spPr>
          <a:xfrm>
            <a:off x="5110573" y="2350585"/>
            <a:ext cx="274777" cy="274777"/>
          </a:xfrm>
          <a:prstGeom prst="ellipse">
            <a:avLst/>
          </a:prstGeom>
          <a:solidFill>
            <a:schemeClr val="accent5">
              <a:lumMod val="75000"/>
            </a:schemeClr>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A3F6C"/>
              </a:solidFill>
            </a:endParaRPr>
          </a:p>
        </p:txBody>
      </p:sp>
      <p:sp>
        <p:nvSpPr>
          <p:cNvPr id="17" name="TextBox 1">
            <a:extLst>
              <a:ext uri="{FF2B5EF4-FFF2-40B4-BE49-F238E27FC236}">
                <a16:creationId xmlns:a16="http://schemas.microsoft.com/office/drawing/2014/main" id="{CAFD7B25-5C46-4B6D-878A-C08D734B4549}"/>
              </a:ext>
            </a:extLst>
          </p:cNvPr>
          <p:cNvSpPr txBox="1"/>
          <p:nvPr/>
        </p:nvSpPr>
        <p:spPr>
          <a:xfrm>
            <a:off x="5493630" y="2257140"/>
            <a:ext cx="2213610" cy="461665"/>
          </a:xfrm>
          <a:prstGeom prst="rect">
            <a:avLst/>
          </a:prstGeom>
          <a:noFill/>
        </p:spPr>
        <p:txBody>
          <a:bodyPr wrap="square" rtlCol="0">
            <a:spAutoFit/>
          </a:bodyPr>
          <a:lstStyle/>
          <a:p>
            <a:r>
              <a:rPr lang="en-US" altLang="zh-CN" sz="2400" b="1" dirty="0">
                <a:latin typeface="华文新魏" panose="02010800040101010101" charset="-122"/>
                <a:ea typeface="华文新魏" panose="02010800040101010101" charset="-122"/>
              </a:rPr>
              <a:t> </a:t>
            </a:r>
            <a:r>
              <a:rPr lang="zh-CN" altLang="en-US" sz="2400" b="1" dirty="0">
                <a:latin typeface="华文新魏" panose="02010800040101010101" charset="-122"/>
                <a:ea typeface="华文新魏" panose="02010800040101010101" charset="-122"/>
              </a:rPr>
              <a:t>工作介绍</a:t>
            </a:r>
          </a:p>
        </p:txBody>
      </p:sp>
      <p:pic>
        <p:nvPicPr>
          <p:cNvPr id="9" name="图片 8">
            <a:extLst>
              <a:ext uri="{FF2B5EF4-FFF2-40B4-BE49-F238E27FC236}">
                <a16:creationId xmlns:a16="http://schemas.microsoft.com/office/drawing/2014/main" id="{433F5947-DDCF-BCE7-B4A2-F30122BFCA2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26819" y="1410183"/>
            <a:ext cx="1301116" cy="1301116"/>
          </a:xfrm>
          <a:prstGeom prst="rect">
            <a:avLst/>
          </a:prstGeom>
        </p:spPr>
      </p:pic>
    </p:spTree>
    <p:extLst>
      <p:ext uri="{BB962C8B-B14F-4D97-AF65-F5344CB8AC3E}">
        <p14:creationId xmlns:p14="http://schemas.microsoft.com/office/powerpoint/2010/main" val="1499768202"/>
      </p:ext>
    </p:extLst>
  </p:cSld>
  <p:clrMapOvr>
    <a:masterClrMapping/>
  </p:clrMapOvr>
  <mc:AlternateContent xmlns:mc="http://schemas.openxmlformats.org/markup-compatibility/2006" xmlns:p14="http://schemas.microsoft.com/office/powerpoint/2010/main">
    <mc:Choice Requires="p14">
      <p:transition spd="slow" p14:dur="2000" advTm="9396"/>
    </mc:Choice>
    <mc:Fallback xmlns="">
      <p:transition spd="slow" advTm="9396"/>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3779912" cy="514350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TextBox 2"/>
          <p:cNvSpPr txBox="1"/>
          <p:nvPr/>
        </p:nvSpPr>
        <p:spPr>
          <a:xfrm>
            <a:off x="1132840" y="3064510"/>
            <a:ext cx="1680210" cy="430530"/>
          </a:xfrm>
          <a:prstGeom prst="rect">
            <a:avLst/>
          </a:prstGeom>
          <a:noFill/>
        </p:spPr>
        <p:txBody>
          <a:bodyPr wrap="square" lIns="0" tIns="0" rIns="0" bIns="0" rtlCol="0">
            <a:spAutoFit/>
          </a:bodyPr>
          <a:lstStyle/>
          <a:p>
            <a:r>
              <a:rPr lang="zh-CN" altLang="en-US" sz="2800" dirty="0">
                <a:solidFill>
                  <a:schemeClr val="bg1"/>
                </a:solidFill>
                <a:latin typeface="华文新魏" panose="02010800040101010101" charset="-122"/>
                <a:ea typeface="华文新魏" panose="02010800040101010101" charset="-122"/>
              </a:rPr>
              <a:t>第二部分</a:t>
            </a:r>
          </a:p>
        </p:txBody>
      </p:sp>
      <p:sp>
        <p:nvSpPr>
          <p:cNvPr id="5" name="椭圆 4"/>
          <p:cNvSpPr/>
          <p:nvPr/>
        </p:nvSpPr>
        <p:spPr>
          <a:xfrm>
            <a:off x="1226820" y="1467485"/>
            <a:ext cx="1301115" cy="130111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a:off x="4623675" y="1917055"/>
            <a:ext cx="274777" cy="274777"/>
          </a:xfrm>
          <a:prstGeom prst="ellipse">
            <a:avLst/>
          </a:prstGeom>
          <a:solidFill>
            <a:schemeClr val="accent5">
              <a:lumMod val="75000"/>
            </a:schemeClr>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A3F6C"/>
              </a:solidFill>
            </a:endParaRPr>
          </a:p>
        </p:txBody>
      </p:sp>
      <p:sp>
        <p:nvSpPr>
          <p:cNvPr id="7" name="TextBox 1"/>
          <p:cNvSpPr txBox="1"/>
          <p:nvPr/>
        </p:nvSpPr>
        <p:spPr>
          <a:xfrm>
            <a:off x="4050030" y="1519108"/>
            <a:ext cx="5334000" cy="1198880"/>
          </a:xfrm>
          <a:prstGeom prst="rect">
            <a:avLst/>
          </a:prstGeom>
          <a:noFill/>
        </p:spPr>
        <p:txBody>
          <a:bodyPr wrap="square" rtlCol="0">
            <a:spAutoFit/>
          </a:bodyPr>
          <a:lstStyle/>
          <a:p>
            <a:pPr algn="ctr"/>
            <a:r>
              <a:rPr lang="zh-CN" altLang="en-US" sz="7200" b="1" dirty="0">
                <a:latin typeface="华文新魏" panose="02010800040101010101" charset="-122"/>
                <a:ea typeface="华文新魏" panose="02010800040101010101" charset="-122"/>
              </a:rPr>
              <a:t>工作复现</a:t>
            </a:r>
          </a:p>
        </p:txBody>
      </p:sp>
      <p:pic>
        <p:nvPicPr>
          <p:cNvPr id="2" name="图片 1">
            <a:extLst>
              <a:ext uri="{FF2B5EF4-FFF2-40B4-BE49-F238E27FC236}">
                <a16:creationId xmlns:a16="http://schemas.microsoft.com/office/drawing/2014/main" id="{B7CC41BA-880D-2722-EC4D-A27B6251C3A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26819" y="1410183"/>
            <a:ext cx="1301116" cy="1301116"/>
          </a:xfrm>
          <a:prstGeom prst="rect">
            <a:avLst/>
          </a:prstGeom>
        </p:spPr>
      </p:pic>
    </p:spTree>
    <p:extLst>
      <p:ext uri="{BB962C8B-B14F-4D97-AF65-F5344CB8AC3E}">
        <p14:creationId xmlns:p14="http://schemas.microsoft.com/office/powerpoint/2010/main" val="2637678983"/>
      </p:ext>
    </p:extLst>
  </p:cSld>
  <p:clrMapOvr>
    <a:masterClrMapping/>
  </p:clrMapOvr>
  <mc:AlternateContent xmlns:mc="http://schemas.openxmlformats.org/markup-compatibility/2006" xmlns:p14="http://schemas.microsoft.com/office/powerpoint/2010/main">
    <mc:Choice Requires="p14">
      <p:transition spd="slow" p14:dur="2000" advTm="1997"/>
    </mc:Choice>
    <mc:Fallback xmlns="">
      <p:transition spd="slow" advTm="1997"/>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236EC1D5-6B08-4E63-A8CA-371351337049}"/>
              </a:ext>
            </a:extLst>
          </p:cNvPr>
          <p:cNvPicPr>
            <a:picLocks noChangeAspect="1"/>
          </p:cNvPicPr>
          <p:nvPr/>
        </p:nvPicPr>
        <p:blipFill>
          <a:blip r:embed="rId2"/>
          <a:stretch>
            <a:fillRect/>
          </a:stretch>
        </p:blipFill>
        <p:spPr>
          <a:xfrm>
            <a:off x="106705" y="1813165"/>
            <a:ext cx="6536609" cy="2396757"/>
          </a:xfrm>
          <a:prstGeom prst="rect">
            <a:avLst/>
          </a:prstGeom>
        </p:spPr>
      </p:pic>
      <p:sp>
        <p:nvSpPr>
          <p:cNvPr id="5" name="文本框 4">
            <a:extLst>
              <a:ext uri="{FF2B5EF4-FFF2-40B4-BE49-F238E27FC236}">
                <a16:creationId xmlns:a16="http://schemas.microsoft.com/office/drawing/2014/main" id="{AB2CEFBA-9F4E-30FD-32A0-318D5FDF794A}"/>
              </a:ext>
            </a:extLst>
          </p:cNvPr>
          <p:cNvSpPr txBox="1"/>
          <p:nvPr/>
        </p:nvSpPr>
        <p:spPr>
          <a:xfrm>
            <a:off x="-79780" y="792197"/>
            <a:ext cx="9303560" cy="369332"/>
          </a:xfrm>
          <a:prstGeom prst="rect">
            <a:avLst/>
          </a:prstGeom>
          <a:noFill/>
        </p:spPr>
        <p:txBody>
          <a:bodyPr wrap="square">
            <a:spAutoFit/>
          </a:bodyPr>
          <a:lstStyle/>
          <a:p>
            <a:r>
              <a:rPr lang="en-US" altLang="zh-CN" dirty="0"/>
              <a:t>1.</a:t>
            </a:r>
            <a:r>
              <a:rPr lang="zh-CN" altLang="en-US" dirty="0"/>
              <a:t>Eyeglass Reflection Removal with Joint Learning of Reflection Elimination and Content Inpainting</a:t>
            </a:r>
          </a:p>
        </p:txBody>
      </p:sp>
      <p:pic>
        <p:nvPicPr>
          <p:cNvPr id="7" name="图片 6">
            <a:extLst>
              <a:ext uri="{FF2B5EF4-FFF2-40B4-BE49-F238E27FC236}">
                <a16:creationId xmlns:a16="http://schemas.microsoft.com/office/drawing/2014/main" id="{E3153F0E-A277-2621-2F1E-FC0630BCF322}"/>
              </a:ext>
            </a:extLst>
          </p:cNvPr>
          <p:cNvPicPr>
            <a:picLocks noChangeAspect="1"/>
          </p:cNvPicPr>
          <p:nvPr/>
        </p:nvPicPr>
        <p:blipFill>
          <a:blip r:embed="rId3"/>
          <a:stretch>
            <a:fillRect/>
          </a:stretch>
        </p:blipFill>
        <p:spPr>
          <a:xfrm>
            <a:off x="6921022" y="2045637"/>
            <a:ext cx="2180802" cy="929354"/>
          </a:xfrm>
          <a:prstGeom prst="rect">
            <a:avLst/>
          </a:prstGeom>
        </p:spPr>
      </p:pic>
      <p:pic>
        <p:nvPicPr>
          <p:cNvPr id="9" name="图片 8">
            <a:extLst>
              <a:ext uri="{FF2B5EF4-FFF2-40B4-BE49-F238E27FC236}">
                <a16:creationId xmlns:a16="http://schemas.microsoft.com/office/drawing/2014/main" id="{D33F1C2D-86E1-BCFD-BF8D-F29560A8FF37}"/>
              </a:ext>
            </a:extLst>
          </p:cNvPr>
          <p:cNvPicPr>
            <a:picLocks noChangeAspect="1"/>
          </p:cNvPicPr>
          <p:nvPr/>
        </p:nvPicPr>
        <p:blipFill>
          <a:blip r:embed="rId4"/>
          <a:stretch>
            <a:fillRect/>
          </a:stretch>
        </p:blipFill>
        <p:spPr>
          <a:xfrm>
            <a:off x="6921021" y="3177872"/>
            <a:ext cx="2163373" cy="1032049"/>
          </a:xfrm>
          <a:prstGeom prst="rect">
            <a:avLst/>
          </a:prstGeom>
        </p:spPr>
      </p:pic>
      <p:sp>
        <p:nvSpPr>
          <p:cNvPr id="10" name="矩形 9">
            <a:extLst>
              <a:ext uri="{FF2B5EF4-FFF2-40B4-BE49-F238E27FC236}">
                <a16:creationId xmlns:a16="http://schemas.microsoft.com/office/drawing/2014/main" id="{BE6962EC-9686-5F23-F2EC-EBA5B4C6DF66}"/>
              </a:ext>
            </a:extLst>
          </p:cNvPr>
          <p:cNvSpPr/>
          <p:nvPr/>
        </p:nvSpPr>
        <p:spPr>
          <a:xfrm>
            <a:off x="53612" y="616"/>
            <a:ext cx="106186" cy="550394"/>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矩形 10">
            <a:extLst>
              <a:ext uri="{FF2B5EF4-FFF2-40B4-BE49-F238E27FC236}">
                <a16:creationId xmlns:a16="http://schemas.microsoft.com/office/drawing/2014/main" id="{13708AEF-6368-ED92-30D0-56C68261C25B}"/>
              </a:ext>
            </a:extLst>
          </p:cNvPr>
          <p:cNvSpPr/>
          <p:nvPr/>
        </p:nvSpPr>
        <p:spPr>
          <a:xfrm>
            <a:off x="213995" y="616"/>
            <a:ext cx="2043260" cy="550394"/>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五边形 6">
            <a:extLst>
              <a:ext uri="{FF2B5EF4-FFF2-40B4-BE49-F238E27FC236}">
                <a16:creationId xmlns:a16="http://schemas.microsoft.com/office/drawing/2014/main" id="{75C736B1-B8D3-33C1-957E-06EB89947CB8}"/>
              </a:ext>
            </a:extLst>
          </p:cNvPr>
          <p:cNvSpPr/>
          <p:nvPr/>
        </p:nvSpPr>
        <p:spPr>
          <a:xfrm>
            <a:off x="2256151" y="0"/>
            <a:ext cx="6123715" cy="553223"/>
          </a:xfrm>
          <a:prstGeom prst="homePlate">
            <a:avLst/>
          </a:prstGeom>
          <a:solidFill>
            <a:schemeClr val="accent5">
              <a:lumMod val="75000"/>
            </a:schemeClr>
          </a:solidFill>
          <a:ln w="25400" cap="flat" cmpd="sng" algn="ctr">
            <a:noFill/>
            <a:prstDash val="solid"/>
          </a:ln>
          <a:effectLst/>
        </p:spPr>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165" algn="l" defTabSz="914400" rtl="0" eaLnBrk="1" latinLnBrk="0" hangingPunct="1">
              <a:defRPr sz="1800" kern="1200">
                <a:solidFill>
                  <a:schemeClr val="lt1"/>
                </a:solidFill>
                <a:latin typeface="+mn-lt"/>
                <a:ea typeface="+mn-ea"/>
                <a:cs typeface="+mn-cs"/>
              </a:defRPr>
            </a:lvl5pPr>
            <a:lvl6pPr marL="2285365" algn="l" defTabSz="914400" rtl="0" eaLnBrk="1" latinLnBrk="0" hangingPunct="1">
              <a:defRPr sz="1800" kern="1200">
                <a:solidFill>
                  <a:schemeClr val="lt1"/>
                </a:solidFill>
                <a:latin typeface="+mn-lt"/>
                <a:ea typeface="+mn-ea"/>
                <a:cs typeface="+mn-cs"/>
              </a:defRPr>
            </a:lvl6pPr>
            <a:lvl7pPr marL="2742565" algn="l" defTabSz="914400" rtl="0" eaLnBrk="1" latinLnBrk="0" hangingPunct="1">
              <a:defRPr sz="1800" kern="1200">
                <a:solidFill>
                  <a:schemeClr val="lt1"/>
                </a:solidFill>
                <a:latin typeface="+mn-lt"/>
                <a:ea typeface="+mn-ea"/>
                <a:cs typeface="+mn-cs"/>
              </a:defRPr>
            </a:lvl7pPr>
            <a:lvl8pPr marL="3199765" algn="l" defTabSz="914400" rtl="0" eaLnBrk="1" latinLnBrk="0" hangingPunct="1">
              <a:defRPr sz="1800" kern="1200">
                <a:solidFill>
                  <a:schemeClr val="lt1"/>
                </a:solidFill>
                <a:latin typeface="+mn-lt"/>
                <a:ea typeface="+mn-ea"/>
                <a:cs typeface="+mn-cs"/>
              </a:defRPr>
            </a:lvl8pPr>
            <a:lvl9pPr marL="3656965" algn="l" defTabSz="914400" rtl="0" eaLnBrk="1" latinLnBrk="0" hangingPunct="1">
              <a:defRPr sz="1800" kern="1200">
                <a:solidFill>
                  <a:schemeClr val="lt1"/>
                </a:solidFill>
                <a:latin typeface="+mn-lt"/>
                <a:ea typeface="+mn-ea"/>
                <a:cs typeface="+mn-cs"/>
              </a:defRPr>
            </a:lvl9pPr>
          </a:lstStyle>
          <a:p>
            <a:pPr algn="ctr" defTabSz="685800">
              <a:defRPr/>
            </a:pPr>
            <a:endParaRPr lang="zh-CN" altLang="en-US" sz="1350">
              <a:solidFill>
                <a:srgbClr val="FFFFFF"/>
              </a:solidFill>
              <a:cs typeface="+mn-ea"/>
              <a:sym typeface="+mn-lt"/>
            </a:endParaRPr>
          </a:p>
        </p:txBody>
      </p:sp>
      <p:pic>
        <p:nvPicPr>
          <p:cNvPr id="13" name="图片 12">
            <a:extLst>
              <a:ext uri="{FF2B5EF4-FFF2-40B4-BE49-F238E27FC236}">
                <a16:creationId xmlns:a16="http://schemas.microsoft.com/office/drawing/2014/main" id="{0DB7F546-FE35-7967-5F43-FA07EA6DB0B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422042" y="-25814"/>
            <a:ext cx="679782" cy="679782"/>
          </a:xfrm>
          <a:prstGeom prst="rect">
            <a:avLst/>
          </a:prstGeom>
        </p:spPr>
      </p:pic>
      <p:sp>
        <p:nvSpPr>
          <p:cNvPr id="14" name="TextBox 34">
            <a:extLst>
              <a:ext uri="{FF2B5EF4-FFF2-40B4-BE49-F238E27FC236}">
                <a16:creationId xmlns:a16="http://schemas.microsoft.com/office/drawing/2014/main" id="{E13285E8-035F-4A65-3E69-3FF72E8AFCD4}"/>
              </a:ext>
            </a:extLst>
          </p:cNvPr>
          <p:cNvSpPr txBox="1"/>
          <p:nvPr/>
        </p:nvSpPr>
        <p:spPr>
          <a:xfrm>
            <a:off x="481306" y="56041"/>
            <a:ext cx="6071894" cy="461665"/>
          </a:xfrm>
          <a:prstGeom prst="rect">
            <a:avLst/>
          </a:prstGeom>
          <a:noFill/>
        </p:spPr>
        <p:txBody>
          <a:bodyPr wrap="square" rtlCol="0">
            <a:spAutoFit/>
          </a:bodyPr>
          <a:lstStyle/>
          <a:p>
            <a:r>
              <a:rPr lang="zh-CN" altLang="en-US" sz="2400" b="1" spc="300" dirty="0">
                <a:solidFill>
                  <a:schemeClr val="bg1"/>
                </a:solidFill>
                <a:latin typeface="微软雅黑" panose="020B0503020204020204" pitchFamily="34" charset="-122"/>
                <a:ea typeface="微软雅黑" panose="020B0503020204020204" pitchFamily="34" charset="-122"/>
              </a:rPr>
              <a:t>工作复现（</a:t>
            </a:r>
            <a:r>
              <a:rPr lang="en-US" altLang="zh-CN" sz="2400" b="1" spc="300" dirty="0">
                <a:solidFill>
                  <a:schemeClr val="bg1"/>
                </a:solidFill>
                <a:latin typeface="微软雅黑" panose="020B0503020204020204" pitchFamily="34" charset="-122"/>
                <a:ea typeface="微软雅黑" panose="020B0503020204020204" pitchFamily="34" charset="-122"/>
              </a:rPr>
              <a:t>1/8</a:t>
            </a:r>
            <a:r>
              <a:rPr lang="zh-CN" altLang="en-US" sz="2400" b="1" spc="300" dirty="0">
                <a:solidFill>
                  <a:schemeClr val="bg1"/>
                </a:solidFill>
                <a:latin typeface="微软雅黑" panose="020B0503020204020204" pitchFamily="34" charset="-122"/>
                <a:ea typeface="微软雅黑" panose="020B0503020204020204" pitchFamily="34" charset="-122"/>
              </a:rPr>
              <a:t>）</a:t>
            </a:r>
          </a:p>
        </p:txBody>
      </p:sp>
      <p:cxnSp>
        <p:nvCxnSpPr>
          <p:cNvPr id="15" name="直接连接符 14">
            <a:extLst>
              <a:ext uri="{FF2B5EF4-FFF2-40B4-BE49-F238E27FC236}">
                <a16:creationId xmlns:a16="http://schemas.microsoft.com/office/drawing/2014/main" id="{587D3B25-02A3-A7B0-92B4-CC2A33AB1EA6}"/>
              </a:ext>
            </a:extLst>
          </p:cNvPr>
          <p:cNvCxnSpPr>
            <a:cxnSpLocks/>
          </p:cNvCxnSpPr>
          <p:nvPr/>
        </p:nvCxnSpPr>
        <p:spPr>
          <a:xfrm>
            <a:off x="0" y="723464"/>
            <a:ext cx="9146843" cy="0"/>
          </a:xfrm>
          <a:prstGeom prst="line">
            <a:avLst/>
          </a:prstGeom>
          <a:ln w="28575">
            <a:solidFill>
              <a:schemeClr val="accent5">
                <a:lumMod val="75000"/>
              </a:schemeClr>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023306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59CAD8DE-F387-063F-8A8A-24CDCC52A6B0}"/>
              </a:ext>
            </a:extLst>
          </p:cNvPr>
          <p:cNvSpPr txBox="1"/>
          <p:nvPr/>
        </p:nvSpPr>
        <p:spPr>
          <a:xfrm>
            <a:off x="4944916" y="769630"/>
            <a:ext cx="4234470" cy="646331"/>
          </a:xfrm>
          <a:prstGeom prst="rect">
            <a:avLst/>
          </a:prstGeom>
          <a:noFill/>
        </p:spPr>
        <p:txBody>
          <a:bodyPr wrap="square">
            <a:spAutoFit/>
          </a:bodyPr>
          <a:lstStyle/>
          <a:p>
            <a:r>
              <a:rPr lang="zh-CN" altLang="en-US" dirty="0"/>
              <a:t>代码搭建环境及框架：</a:t>
            </a:r>
            <a:r>
              <a:rPr lang="en-US" altLang="zh-CN" dirty="0" err="1"/>
              <a:t>Pytorch+Pytorch</a:t>
            </a:r>
            <a:r>
              <a:rPr lang="en-US" altLang="zh-CN" dirty="0"/>
              <a:t> lightning</a:t>
            </a:r>
            <a:r>
              <a:rPr lang="zh-CN" altLang="en-US" dirty="0"/>
              <a:t>部分代码实现参考论文开源代码</a:t>
            </a:r>
          </a:p>
        </p:txBody>
      </p:sp>
      <p:sp>
        <p:nvSpPr>
          <p:cNvPr id="5" name="文本框 4">
            <a:extLst>
              <a:ext uri="{FF2B5EF4-FFF2-40B4-BE49-F238E27FC236}">
                <a16:creationId xmlns:a16="http://schemas.microsoft.com/office/drawing/2014/main" id="{B70F103B-84EA-7B97-F595-AA17EFB8F5CD}"/>
              </a:ext>
            </a:extLst>
          </p:cNvPr>
          <p:cNvSpPr txBox="1"/>
          <p:nvPr/>
        </p:nvSpPr>
        <p:spPr>
          <a:xfrm>
            <a:off x="21479" y="769630"/>
            <a:ext cx="2445560" cy="646331"/>
          </a:xfrm>
          <a:prstGeom prst="rect">
            <a:avLst/>
          </a:prstGeom>
          <a:noFill/>
        </p:spPr>
        <p:txBody>
          <a:bodyPr wrap="square">
            <a:spAutoFit/>
          </a:bodyPr>
          <a:lstStyle/>
          <a:p>
            <a:r>
              <a:rPr lang="en-US" altLang="zh-CN" dirty="0"/>
              <a:t>1.</a:t>
            </a:r>
            <a:r>
              <a:rPr lang="zh-CN" altLang="en-US" dirty="0"/>
              <a:t>全部通用模块：</a:t>
            </a:r>
            <a:endParaRPr lang="en-US" altLang="zh-CN" dirty="0"/>
          </a:p>
          <a:p>
            <a:r>
              <a:rPr lang="en-US" altLang="zh-CN" dirty="0"/>
              <a:t>1.1:Gated_Conv</a:t>
            </a:r>
            <a:endParaRPr lang="zh-CN" altLang="en-US" dirty="0"/>
          </a:p>
        </p:txBody>
      </p:sp>
      <p:sp>
        <p:nvSpPr>
          <p:cNvPr id="6" name="矩形 5">
            <a:extLst>
              <a:ext uri="{FF2B5EF4-FFF2-40B4-BE49-F238E27FC236}">
                <a16:creationId xmlns:a16="http://schemas.microsoft.com/office/drawing/2014/main" id="{E35D699C-6977-DD72-A052-2026B8E64841}"/>
              </a:ext>
            </a:extLst>
          </p:cNvPr>
          <p:cNvSpPr/>
          <p:nvPr/>
        </p:nvSpPr>
        <p:spPr>
          <a:xfrm>
            <a:off x="53612" y="616"/>
            <a:ext cx="106186" cy="550394"/>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矩形 6">
            <a:extLst>
              <a:ext uri="{FF2B5EF4-FFF2-40B4-BE49-F238E27FC236}">
                <a16:creationId xmlns:a16="http://schemas.microsoft.com/office/drawing/2014/main" id="{24AB09B6-342D-0B64-38FB-0A5CC873C607}"/>
              </a:ext>
            </a:extLst>
          </p:cNvPr>
          <p:cNvSpPr/>
          <p:nvPr/>
        </p:nvSpPr>
        <p:spPr>
          <a:xfrm>
            <a:off x="213995" y="616"/>
            <a:ext cx="2043260" cy="550394"/>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五边形 6">
            <a:extLst>
              <a:ext uri="{FF2B5EF4-FFF2-40B4-BE49-F238E27FC236}">
                <a16:creationId xmlns:a16="http://schemas.microsoft.com/office/drawing/2014/main" id="{3DED5312-E1CD-B8AA-A9DB-636EA2354702}"/>
              </a:ext>
            </a:extLst>
          </p:cNvPr>
          <p:cNvSpPr/>
          <p:nvPr/>
        </p:nvSpPr>
        <p:spPr>
          <a:xfrm>
            <a:off x="2256151" y="0"/>
            <a:ext cx="6123715" cy="553223"/>
          </a:xfrm>
          <a:prstGeom prst="homePlate">
            <a:avLst/>
          </a:prstGeom>
          <a:solidFill>
            <a:schemeClr val="accent5">
              <a:lumMod val="75000"/>
            </a:schemeClr>
          </a:solidFill>
          <a:ln w="25400" cap="flat" cmpd="sng" algn="ctr">
            <a:noFill/>
            <a:prstDash val="solid"/>
          </a:ln>
          <a:effectLst/>
        </p:spPr>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165" algn="l" defTabSz="914400" rtl="0" eaLnBrk="1" latinLnBrk="0" hangingPunct="1">
              <a:defRPr sz="1800" kern="1200">
                <a:solidFill>
                  <a:schemeClr val="lt1"/>
                </a:solidFill>
                <a:latin typeface="+mn-lt"/>
                <a:ea typeface="+mn-ea"/>
                <a:cs typeface="+mn-cs"/>
              </a:defRPr>
            </a:lvl5pPr>
            <a:lvl6pPr marL="2285365" algn="l" defTabSz="914400" rtl="0" eaLnBrk="1" latinLnBrk="0" hangingPunct="1">
              <a:defRPr sz="1800" kern="1200">
                <a:solidFill>
                  <a:schemeClr val="lt1"/>
                </a:solidFill>
                <a:latin typeface="+mn-lt"/>
                <a:ea typeface="+mn-ea"/>
                <a:cs typeface="+mn-cs"/>
              </a:defRPr>
            </a:lvl6pPr>
            <a:lvl7pPr marL="2742565" algn="l" defTabSz="914400" rtl="0" eaLnBrk="1" latinLnBrk="0" hangingPunct="1">
              <a:defRPr sz="1800" kern="1200">
                <a:solidFill>
                  <a:schemeClr val="lt1"/>
                </a:solidFill>
                <a:latin typeface="+mn-lt"/>
                <a:ea typeface="+mn-ea"/>
                <a:cs typeface="+mn-cs"/>
              </a:defRPr>
            </a:lvl7pPr>
            <a:lvl8pPr marL="3199765" algn="l" defTabSz="914400" rtl="0" eaLnBrk="1" latinLnBrk="0" hangingPunct="1">
              <a:defRPr sz="1800" kern="1200">
                <a:solidFill>
                  <a:schemeClr val="lt1"/>
                </a:solidFill>
                <a:latin typeface="+mn-lt"/>
                <a:ea typeface="+mn-ea"/>
                <a:cs typeface="+mn-cs"/>
              </a:defRPr>
            </a:lvl8pPr>
            <a:lvl9pPr marL="3656965" algn="l" defTabSz="914400" rtl="0" eaLnBrk="1" latinLnBrk="0" hangingPunct="1">
              <a:defRPr sz="1800" kern="1200">
                <a:solidFill>
                  <a:schemeClr val="lt1"/>
                </a:solidFill>
                <a:latin typeface="+mn-lt"/>
                <a:ea typeface="+mn-ea"/>
                <a:cs typeface="+mn-cs"/>
              </a:defRPr>
            </a:lvl9pPr>
          </a:lstStyle>
          <a:p>
            <a:pPr algn="ctr" defTabSz="685800">
              <a:defRPr/>
            </a:pPr>
            <a:endParaRPr lang="zh-CN" altLang="en-US" sz="1350">
              <a:solidFill>
                <a:srgbClr val="FFFFFF"/>
              </a:solidFill>
              <a:cs typeface="+mn-ea"/>
              <a:sym typeface="+mn-lt"/>
            </a:endParaRPr>
          </a:p>
        </p:txBody>
      </p:sp>
      <p:pic>
        <p:nvPicPr>
          <p:cNvPr id="9" name="图片 8">
            <a:extLst>
              <a:ext uri="{FF2B5EF4-FFF2-40B4-BE49-F238E27FC236}">
                <a16:creationId xmlns:a16="http://schemas.microsoft.com/office/drawing/2014/main" id="{172F7BCE-FBF3-0FFE-A218-95FA6512AAF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422042" y="-25814"/>
            <a:ext cx="679782" cy="679782"/>
          </a:xfrm>
          <a:prstGeom prst="rect">
            <a:avLst/>
          </a:prstGeom>
        </p:spPr>
      </p:pic>
      <p:sp>
        <p:nvSpPr>
          <p:cNvPr id="10" name="TextBox 34">
            <a:extLst>
              <a:ext uri="{FF2B5EF4-FFF2-40B4-BE49-F238E27FC236}">
                <a16:creationId xmlns:a16="http://schemas.microsoft.com/office/drawing/2014/main" id="{5C40AC71-2C0B-047F-0C8D-28BFC4715E3B}"/>
              </a:ext>
            </a:extLst>
          </p:cNvPr>
          <p:cNvSpPr txBox="1"/>
          <p:nvPr/>
        </p:nvSpPr>
        <p:spPr>
          <a:xfrm>
            <a:off x="481306" y="56041"/>
            <a:ext cx="6071894" cy="461665"/>
          </a:xfrm>
          <a:prstGeom prst="rect">
            <a:avLst/>
          </a:prstGeom>
          <a:noFill/>
        </p:spPr>
        <p:txBody>
          <a:bodyPr wrap="square" rtlCol="0">
            <a:spAutoFit/>
          </a:bodyPr>
          <a:lstStyle/>
          <a:p>
            <a:r>
              <a:rPr lang="zh-CN" altLang="en-US" sz="2400" b="1" spc="300" dirty="0">
                <a:solidFill>
                  <a:schemeClr val="bg1"/>
                </a:solidFill>
                <a:latin typeface="微软雅黑" panose="020B0503020204020204" pitchFamily="34" charset="-122"/>
                <a:ea typeface="微软雅黑" panose="020B0503020204020204" pitchFamily="34" charset="-122"/>
              </a:rPr>
              <a:t>工作复现（</a:t>
            </a:r>
            <a:r>
              <a:rPr lang="en-US" altLang="zh-CN" sz="2400" b="1" spc="300" dirty="0">
                <a:solidFill>
                  <a:schemeClr val="bg1"/>
                </a:solidFill>
                <a:latin typeface="微软雅黑" panose="020B0503020204020204" pitchFamily="34" charset="-122"/>
                <a:ea typeface="微软雅黑" panose="020B0503020204020204" pitchFamily="34" charset="-122"/>
              </a:rPr>
              <a:t>1/8</a:t>
            </a:r>
            <a:r>
              <a:rPr lang="zh-CN" altLang="en-US" sz="2400" b="1" spc="300" dirty="0">
                <a:solidFill>
                  <a:schemeClr val="bg1"/>
                </a:solidFill>
                <a:latin typeface="微软雅黑" panose="020B0503020204020204" pitchFamily="34" charset="-122"/>
                <a:ea typeface="微软雅黑" panose="020B0503020204020204" pitchFamily="34" charset="-122"/>
              </a:rPr>
              <a:t>）</a:t>
            </a:r>
          </a:p>
        </p:txBody>
      </p:sp>
      <p:cxnSp>
        <p:nvCxnSpPr>
          <p:cNvPr id="11" name="直接连接符 10">
            <a:extLst>
              <a:ext uri="{FF2B5EF4-FFF2-40B4-BE49-F238E27FC236}">
                <a16:creationId xmlns:a16="http://schemas.microsoft.com/office/drawing/2014/main" id="{46030C77-B05F-8235-30C8-3E827FB56472}"/>
              </a:ext>
            </a:extLst>
          </p:cNvPr>
          <p:cNvCxnSpPr>
            <a:cxnSpLocks/>
          </p:cNvCxnSpPr>
          <p:nvPr/>
        </p:nvCxnSpPr>
        <p:spPr>
          <a:xfrm>
            <a:off x="0" y="723464"/>
            <a:ext cx="9146843" cy="0"/>
          </a:xfrm>
          <a:prstGeom prst="line">
            <a:avLst/>
          </a:prstGeom>
          <a:ln w="28575">
            <a:solidFill>
              <a:schemeClr val="accent5">
                <a:lumMod val="75000"/>
              </a:schemeClr>
            </a:solidFill>
            <a:prstDash val="solid"/>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5AE5EB3D-0E93-C288-2275-1C7A1F1C4FE8}"/>
              </a:ext>
            </a:extLst>
          </p:cNvPr>
          <p:cNvSpPr txBox="1"/>
          <p:nvPr/>
        </p:nvSpPr>
        <p:spPr>
          <a:xfrm>
            <a:off x="5318008" y="1776084"/>
            <a:ext cx="3783816" cy="923330"/>
          </a:xfrm>
          <a:prstGeom prst="rect">
            <a:avLst/>
          </a:prstGeom>
          <a:noFill/>
        </p:spPr>
        <p:txBody>
          <a:bodyPr wrap="square">
            <a:spAutoFit/>
          </a:bodyPr>
          <a:lstStyle/>
          <a:p>
            <a:r>
              <a:rPr lang="en-US" altLang="zh-CN" dirty="0"/>
              <a:t>Gated conv:</a:t>
            </a:r>
          </a:p>
          <a:p>
            <a:r>
              <a:rPr lang="zh-CN" altLang="en-US" dirty="0"/>
              <a:t>通过两个网络来分别预测输入已经不同部分的权重，并相乘输出</a:t>
            </a:r>
          </a:p>
        </p:txBody>
      </p:sp>
      <p:pic>
        <p:nvPicPr>
          <p:cNvPr id="14" name="图片 13">
            <a:extLst>
              <a:ext uri="{FF2B5EF4-FFF2-40B4-BE49-F238E27FC236}">
                <a16:creationId xmlns:a16="http://schemas.microsoft.com/office/drawing/2014/main" id="{83072421-911D-CC1D-69A1-DE45A81DEF99}"/>
              </a:ext>
            </a:extLst>
          </p:cNvPr>
          <p:cNvPicPr>
            <a:picLocks noChangeAspect="1"/>
          </p:cNvPicPr>
          <p:nvPr/>
        </p:nvPicPr>
        <p:blipFill>
          <a:blip r:embed="rId3"/>
          <a:stretch>
            <a:fillRect/>
          </a:stretch>
        </p:blipFill>
        <p:spPr>
          <a:xfrm>
            <a:off x="0" y="1614009"/>
            <a:ext cx="5249600" cy="2903188"/>
          </a:xfrm>
          <a:prstGeom prst="rect">
            <a:avLst/>
          </a:prstGeom>
        </p:spPr>
      </p:pic>
    </p:spTree>
    <p:extLst>
      <p:ext uri="{BB962C8B-B14F-4D97-AF65-F5344CB8AC3E}">
        <p14:creationId xmlns:p14="http://schemas.microsoft.com/office/powerpoint/2010/main" val="21293264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5C3EADE6-9AD9-E474-F998-113E648B85FF}"/>
              </a:ext>
            </a:extLst>
          </p:cNvPr>
          <p:cNvPicPr>
            <a:picLocks noChangeAspect="1"/>
          </p:cNvPicPr>
          <p:nvPr/>
        </p:nvPicPr>
        <p:blipFill>
          <a:blip r:embed="rId3"/>
          <a:stretch>
            <a:fillRect/>
          </a:stretch>
        </p:blipFill>
        <p:spPr>
          <a:xfrm>
            <a:off x="0" y="1123055"/>
            <a:ext cx="4148553" cy="2731974"/>
          </a:xfrm>
          <a:prstGeom prst="rect">
            <a:avLst/>
          </a:prstGeom>
        </p:spPr>
      </p:pic>
      <p:sp>
        <p:nvSpPr>
          <p:cNvPr id="4" name="文本框 3">
            <a:extLst>
              <a:ext uri="{FF2B5EF4-FFF2-40B4-BE49-F238E27FC236}">
                <a16:creationId xmlns:a16="http://schemas.microsoft.com/office/drawing/2014/main" id="{1355023C-283F-5A9E-5E9F-6546CFF18EAC}"/>
              </a:ext>
            </a:extLst>
          </p:cNvPr>
          <p:cNvSpPr txBox="1"/>
          <p:nvPr/>
        </p:nvSpPr>
        <p:spPr>
          <a:xfrm>
            <a:off x="0" y="721251"/>
            <a:ext cx="1834937" cy="369332"/>
          </a:xfrm>
          <a:prstGeom prst="rect">
            <a:avLst/>
          </a:prstGeom>
          <a:noFill/>
        </p:spPr>
        <p:txBody>
          <a:bodyPr wrap="square">
            <a:spAutoFit/>
          </a:bodyPr>
          <a:lstStyle/>
          <a:p>
            <a:r>
              <a:rPr lang="en-US" altLang="zh-CN" dirty="0"/>
              <a:t>1.2:Dilation_layer</a:t>
            </a:r>
            <a:endParaRPr lang="zh-CN" altLang="en-US" dirty="0"/>
          </a:p>
        </p:txBody>
      </p:sp>
      <p:sp>
        <p:nvSpPr>
          <p:cNvPr id="5" name="文本框 4">
            <a:extLst>
              <a:ext uri="{FF2B5EF4-FFF2-40B4-BE49-F238E27FC236}">
                <a16:creationId xmlns:a16="http://schemas.microsoft.com/office/drawing/2014/main" id="{BD23E568-0042-6761-3043-6592BD5D96DD}"/>
              </a:ext>
            </a:extLst>
          </p:cNvPr>
          <p:cNvSpPr txBox="1"/>
          <p:nvPr/>
        </p:nvSpPr>
        <p:spPr>
          <a:xfrm>
            <a:off x="4260875" y="753723"/>
            <a:ext cx="2448628" cy="369332"/>
          </a:xfrm>
          <a:prstGeom prst="rect">
            <a:avLst/>
          </a:prstGeom>
          <a:noFill/>
        </p:spPr>
        <p:txBody>
          <a:bodyPr wrap="square">
            <a:spAutoFit/>
          </a:bodyPr>
          <a:lstStyle/>
          <a:p>
            <a:r>
              <a:rPr lang="en-US" altLang="zh-CN" dirty="0"/>
              <a:t>1.3:</a:t>
            </a:r>
            <a:r>
              <a:rPr lang="zh-CN" altLang="en-US" dirty="0"/>
              <a:t>降采样</a:t>
            </a:r>
            <a:r>
              <a:rPr lang="en-US" altLang="zh-CN" dirty="0" err="1"/>
              <a:t>Downsample</a:t>
            </a:r>
            <a:endParaRPr lang="zh-CN" altLang="en-US" dirty="0"/>
          </a:p>
        </p:txBody>
      </p:sp>
      <p:pic>
        <p:nvPicPr>
          <p:cNvPr id="7" name="图片 6">
            <a:extLst>
              <a:ext uri="{FF2B5EF4-FFF2-40B4-BE49-F238E27FC236}">
                <a16:creationId xmlns:a16="http://schemas.microsoft.com/office/drawing/2014/main" id="{CBC66B21-E345-8010-0ED0-8A6A44329E9C}"/>
              </a:ext>
            </a:extLst>
          </p:cNvPr>
          <p:cNvPicPr>
            <a:picLocks noChangeAspect="1"/>
          </p:cNvPicPr>
          <p:nvPr/>
        </p:nvPicPr>
        <p:blipFill>
          <a:blip r:embed="rId4"/>
          <a:stretch>
            <a:fillRect/>
          </a:stretch>
        </p:blipFill>
        <p:spPr>
          <a:xfrm>
            <a:off x="4364214" y="1123055"/>
            <a:ext cx="4690578" cy="2897390"/>
          </a:xfrm>
          <a:prstGeom prst="rect">
            <a:avLst/>
          </a:prstGeom>
        </p:spPr>
      </p:pic>
      <p:sp>
        <p:nvSpPr>
          <p:cNvPr id="8" name="矩形 7">
            <a:extLst>
              <a:ext uri="{FF2B5EF4-FFF2-40B4-BE49-F238E27FC236}">
                <a16:creationId xmlns:a16="http://schemas.microsoft.com/office/drawing/2014/main" id="{5CE8BEDB-AF5E-CF53-7A27-D3DEA7D27341}"/>
              </a:ext>
            </a:extLst>
          </p:cNvPr>
          <p:cNvSpPr/>
          <p:nvPr/>
        </p:nvSpPr>
        <p:spPr>
          <a:xfrm>
            <a:off x="53612" y="616"/>
            <a:ext cx="106186" cy="550394"/>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矩形 8">
            <a:extLst>
              <a:ext uri="{FF2B5EF4-FFF2-40B4-BE49-F238E27FC236}">
                <a16:creationId xmlns:a16="http://schemas.microsoft.com/office/drawing/2014/main" id="{4AFBF8F8-580E-8137-B425-8C2527846E0A}"/>
              </a:ext>
            </a:extLst>
          </p:cNvPr>
          <p:cNvSpPr/>
          <p:nvPr/>
        </p:nvSpPr>
        <p:spPr>
          <a:xfrm>
            <a:off x="213995" y="616"/>
            <a:ext cx="2043260" cy="550394"/>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五边形 6">
            <a:extLst>
              <a:ext uri="{FF2B5EF4-FFF2-40B4-BE49-F238E27FC236}">
                <a16:creationId xmlns:a16="http://schemas.microsoft.com/office/drawing/2014/main" id="{65B04490-5A0A-0877-1D15-608E5A1901DE}"/>
              </a:ext>
            </a:extLst>
          </p:cNvPr>
          <p:cNvSpPr/>
          <p:nvPr/>
        </p:nvSpPr>
        <p:spPr>
          <a:xfrm>
            <a:off x="2256151" y="0"/>
            <a:ext cx="6123715" cy="553223"/>
          </a:xfrm>
          <a:prstGeom prst="homePlate">
            <a:avLst/>
          </a:prstGeom>
          <a:solidFill>
            <a:schemeClr val="accent5">
              <a:lumMod val="75000"/>
            </a:schemeClr>
          </a:solidFill>
          <a:ln w="25400" cap="flat" cmpd="sng" algn="ctr">
            <a:noFill/>
            <a:prstDash val="solid"/>
          </a:ln>
          <a:effectLst/>
        </p:spPr>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165" algn="l" defTabSz="914400" rtl="0" eaLnBrk="1" latinLnBrk="0" hangingPunct="1">
              <a:defRPr sz="1800" kern="1200">
                <a:solidFill>
                  <a:schemeClr val="lt1"/>
                </a:solidFill>
                <a:latin typeface="+mn-lt"/>
                <a:ea typeface="+mn-ea"/>
                <a:cs typeface="+mn-cs"/>
              </a:defRPr>
            </a:lvl5pPr>
            <a:lvl6pPr marL="2285365" algn="l" defTabSz="914400" rtl="0" eaLnBrk="1" latinLnBrk="0" hangingPunct="1">
              <a:defRPr sz="1800" kern="1200">
                <a:solidFill>
                  <a:schemeClr val="lt1"/>
                </a:solidFill>
                <a:latin typeface="+mn-lt"/>
                <a:ea typeface="+mn-ea"/>
                <a:cs typeface="+mn-cs"/>
              </a:defRPr>
            </a:lvl6pPr>
            <a:lvl7pPr marL="2742565" algn="l" defTabSz="914400" rtl="0" eaLnBrk="1" latinLnBrk="0" hangingPunct="1">
              <a:defRPr sz="1800" kern="1200">
                <a:solidFill>
                  <a:schemeClr val="lt1"/>
                </a:solidFill>
                <a:latin typeface="+mn-lt"/>
                <a:ea typeface="+mn-ea"/>
                <a:cs typeface="+mn-cs"/>
              </a:defRPr>
            </a:lvl7pPr>
            <a:lvl8pPr marL="3199765" algn="l" defTabSz="914400" rtl="0" eaLnBrk="1" latinLnBrk="0" hangingPunct="1">
              <a:defRPr sz="1800" kern="1200">
                <a:solidFill>
                  <a:schemeClr val="lt1"/>
                </a:solidFill>
                <a:latin typeface="+mn-lt"/>
                <a:ea typeface="+mn-ea"/>
                <a:cs typeface="+mn-cs"/>
              </a:defRPr>
            </a:lvl8pPr>
            <a:lvl9pPr marL="3656965" algn="l" defTabSz="914400" rtl="0" eaLnBrk="1" latinLnBrk="0" hangingPunct="1">
              <a:defRPr sz="1800" kern="1200">
                <a:solidFill>
                  <a:schemeClr val="lt1"/>
                </a:solidFill>
                <a:latin typeface="+mn-lt"/>
                <a:ea typeface="+mn-ea"/>
                <a:cs typeface="+mn-cs"/>
              </a:defRPr>
            </a:lvl9pPr>
          </a:lstStyle>
          <a:p>
            <a:pPr algn="ctr" defTabSz="685800">
              <a:defRPr/>
            </a:pPr>
            <a:endParaRPr lang="zh-CN" altLang="en-US" sz="1350">
              <a:solidFill>
                <a:srgbClr val="FFFFFF"/>
              </a:solidFill>
              <a:cs typeface="+mn-ea"/>
              <a:sym typeface="+mn-lt"/>
            </a:endParaRPr>
          </a:p>
        </p:txBody>
      </p:sp>
      <p:pic>
        <p:nvPicPr>
          <p:cNvPr id="11" name="图片 10">
            <a:extLst>
              <a:ext uri="{FF2B5EF4-FFF2-40B4-BE49-F238E27FC236}">
                <a16:creationId xmlns:a16="http://schemas.microsoft.com/office/drawing/2014/main" id="{D269820D-32F4-3D49-5A7E-8A42D284E24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422042" y="-25814"/>
            <a:ext cx="679782" cy="679782"/>
          </a:xfrm>
          <a:prstGeom prst="rect">
            <a:avLst/>
          </a:prstGeom>
        </p:spPr>
      </p:pic>
      <p:sp>
        <p:nvSpPr>
          <p:cNvPr id="12" name="TextBox 34">
            <a:extLst>
              <a:ext uri="{FF2B5EF4-FFF2-40B4-BE49-F238E27FC236}">
                <a16:creationId xmlns:a16="http://schemas.microsoft.com/office/drawing/2014/main" id="{6395A1D0-2839-D82D-014A-36AB63C68A81}"/>
              </a:ext>
            </a:extLst>
          </p:cNvPr>
          <p:cNvSpPr txBox="1"/>
          <p:nvPr/>
        </p:nvSpPr>
        <p:spPr>
          <a:xfrm>
            <a:off x="481306" y="56041"/>
            <a:ext cx="6071894" cy="461665"/>
          </a:xfrm>
          <a:prstGeom prst="rect">
            <a:avLst/>
          </a:prstGeom>
          <a:noFill/>
        </p:spPr>
        <p:txBody>
          <a:bodyPr wrap="square" rtlCol="0">
            <a:spAutoFit/>
          </a:bodyPr>
          <a:lstStyle/>
          <a:p>
            <a:r>
              <a:rPr lang="zh-CN" altLang="en-US" sz="2400" b="1" spc="300" dirty="0">
                <a:solidFill>
                  <a:schemeClr val="bg1"/>
                </a:solidFill>
                <a:latin typeface="微软雅黑" panose="020B0503020204020204" pitchFamily="34" charset="-122"/>
                <a:ea typeface="微软雅黑" panose="020B0503020204020204" pitchFamily="34" charset="-122"/>
              </a:rPr>
              <a:t>工作复现（</a:t>
            </a:r>
            <a:r>
              <a:rPr lang="en-US" altLang="zh-CN" sz="2400" b="1" spc="300" dirty="0">
                <a:solidFill>
                  <a:schemeClr val="bg1"/>
                </a:solidFill>
                <a:latin typeface="微软雅黑" panose="020B0503020204020204" pitchFamily="34" charset="-122"/>
                <a:ea typeface="微软雅黑" panose="020B0503020204020204" pitchFamily="34" charset="-122"/>
              </a:rPr>
              <a:t>1/8</a:t>
            </a:r>
            <a:r>
              <a:rPr lang="zh-CN" altLang="en-US" sz="2400" b="1" spc="300" dirty="0">
                <a:solidFill>
                  <a:schemeClr val="bg1"/>
                </a:solidFill>
                <a:latin typeface="微软雅黑" panose="020B0503020204020204" pitchFamily="34" charset="-122"/>
                <a:ea typeface="微软雅黑" panose="020B0503020204020204" pitchFamily="34" charset="-122"/>
              </a:rPr>
              <a:t>）</a:t>
            </a:r>
          </a:p>
        </p:txBody>
      </p:sp>
      <p:cxnSp>
        <p:nvCxnSpPr>
          <p:cNvPr id="13" name="直接连接符 12">
            <a:extLst>
              <a:ext uri="{FF2B5EF4-FFF2-40B4-BE49-F238E27FC236}">
                <a16:creationId xmlns:a16="http://schemas.microsoft.com/office/drawing/2014/main" id="{356CE912-BD1D-EC4D-26C6-BF3910F7411D}"/>
              </a:ext>
            </a:extLst>
          </p:cNvPr>
          <p:cNvCxnSpPr>
            <a:cxnSpLocks/>
          </p:cNvCxnSpPr>
          <p:nvPr/>
        </p:nvCxnSpPr>
        <p:spPr>
          <a:xfrm>
            <a:off x="0" y="723464"/>
            <a:ext cx="9146843" cy="0"/>
          </a:xfrm>
          <a:prstGeom prst="line">
            <a:avLst/>
          </a:prstGeom>
          <a:ln w="28575">
            <a:solidFill>
              <a:schemeClr val="accent5">
                <a:lumMod val="75000"/>
              </a:schemeClr>
            </a:solidFill>
            <a:prstDash val="solid"/>
          </a:ln>
        </p:spPr>
        <p:style>
          <a:lnRef idx="1">
            <a:schemeClr val="accent1"/>
          </a:lnRef>
          <a:fillRef idx="0">
            <a:schemeClr val="accent1"/>
          </a:fillRef>
          <a:effectRef idx="0">
            <a:schemeClr val="accent1"/>
          </a:effectRef>
          <a:fontRef idx="minor">
            <a:schemeClr val="tx1"/>
          </a:fontRef>
        </p:style>
      </p:cxnSp>
      <p:sp>
        <p:nvSpPr>
          <p:cNvPr id="14" name="文本框 13">
            <a:extLst>
              <a:ext uri="{FF2B5EF4-FFF2-40B4-BE49-F238E27FC236}">
                <a16:creationId xmlns:a16="http://schemas.microsoft.com/office/drawing/2014/main" id="{388BFCE5-B656-39D0-A08C-7F2D7338D314}"/>
              </a:ext>
            </a:extLst>
          </p:cNvPr>
          <p:cNvSpPr txBox="1"/>
          <p:nvPr/>
        </p:nvSpPr>
        <p:spPr>
          <a:xfrm>
            <a:off x="-56971" y="3757529"/>
            <a:ext cx="4260756" cy="1477328"/>
          </a:xfrm>
          <a:prstGeom prst="rect">
            <a:avLst/>
          </a:prstGeom>
          <a:noFill/>
        </p:spPr>
        <p:txBody>
          <a:bodyPr wrap="square">
            <a:spAutoFit/>
          </a:bodyPr>
          <a:lstStyle/>
          <a:p>
            <a:r>
              <a:rPr lang="en-US" altLang="zh-CN" dirty="0"/>
              <a:t>Dilation layer:</a:t>
            </a:r>
          </a:p>
          <a:p>
            <a:r>
              <a:rPr kumimoji="0" lang="zh-CN" altLang="zh-CN" sz="1800" b="0" i="0" u="none" strike="noStrike" cap="none" normalizeH="0" baseline="0" dirty="0">
                <a:ln>
                  <a:noFill/>
                </a:ln>
                <a:solidFill>
                  <a:schemeClr val="tx1"/>
                </a:solidFill>
                <a:effectLst/>
                <a:latin typeface="Arial" panose="020B0604020202020204" pitchFamily="34" charset="0"/>
              </a:rPr>
              <a:t>将均值、标准差和最大值在通道维度上拼接，</a:t>
            </a:r>
            <a:r>
              <a:rPr lang="zh-CN" altLang="en-US" dirty="0"/>
              <a:t>通过全连接层 </a:t>
            </a:r>
            <a:r>
              <a:rPr lang="en-US" altLang="zh-CN" dirty="0"/>
              <a:t>fc </a:t>
            </a:r>
            <a:r>
              <a:rPr lang="zh-CN" altLang="en-US" dirty="0"/>
              <a:t>生成缩放系数 </a:t>
            </a:r>
            <a:r>
              <a:rPr lang="en-US" altLang="zh-CN" dirty="0"/>
              <a:t>y</a:t>
            </a:r>
            <a:r>
              <a:rPr lang="zh-CN" altLang="en-US" dirty="0"/>
              <a:t>，将缩放系数 </a:t>
            </a:r>
            <a:r>
              <a:rPr lang="en-US" altLang="zh-CN" dirty="0"/>
              <a:t>y </a:t>
            </a:r>
            <a:r>
              <a:rPr lang="zh-CN" altLang="en-US" dirty="0"/>
              <a:t>应用于输入特征图 </a:t>
            </a:r>
            <a:r>
              <a:rPr lang="en-US" altLang="zh-CN" dirty="0"/>
              <a:t>x</a:t>
            </a:r>
            <a:r>
              <a:rPr lang="zh-CN" altLang="en-US" dirty="0"/>
              <a:t>，对每个通道进行缩放。</a:t>
            </a:r>
          </a:p>
        </p:txBody>
      </p:sp>
    </p:spTree>
    <p:extLst>
      <p:ext uri="{BB962C8B-B14F-4D97-AF65-F5344CB8AC3E}">
        <p14:creationId xmlns:p14="http://schemas.microsoft.com/office/powerpoint/2010/main" val="15372700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1355023C-283F-5A9E-5E9F-6546CFF18EAC}"/>
              </a:ext>
            </a:extLst>
          </p:cNvPr>
          <p:cNvSpPr txBox="1"/>
          <p:nvPr/>
        </p:nvSpPr>
        <p:spPr>
          <a:xfrm>
            <a:off x="4436025" y="748938"/>
            <a:ext cx="2448628" cy="369332"/>
          </a:xfrm>
          <a:prstGeom prst="rect">
            <a:avLst/>
          </a:prstGeom>
          <a:noFill/>
        </p:spPr>
        <p:txBody>
          <a:bodyPr wrap="square">
            <a:spAutoFit/>
          </a:bodyPr>
          <a:lstStyle/>
          <a:p>
            <a:r>
              <a:rPr lang="en-US" altLang="zh-CN" dirty="0"/>
              <a:t>1.4:</a:t>
            </a:r>
            <a:r>
              <a:rPr lang="zh-CN" altLang="en-US" dirty="0"/>
              <a:t>升采样</a:t>
            </a:r>
            <a:r>
              <a:rPr lang="en-US" altLang="zh-CN" dirty="0" err="1"/>
              <a:t>UpSample</a:t>
            </a:r>
            <a:endParaRPr lang="zh-CN" altLang="en-US" dirty="0"/>
          </a:p>
        </p:txBody>
      </p:sp>
      <p:sp>
        <p:nvSpPr>
          <p:cNvPr id="8" name="矩形 7">
            <a:extLst>
              <a:ext uri="{FF2B5EF4-FFF2-40B4-BE49-F238E27FC236}">
                <a16:creationId xmlns:a16="http://schemas.microsoft.com/office/drawing/2014/main" id="{5CE8BEDB-AF5E-CF53-7A27-D3DEA7D27341}"/>
              </a:ext>
            </a:extLst>
          </p:cNvPr>
          <p:cNvSpPr/>
          <p:nvPr/>
        </p:nvSpPr>
        <p:spPr>
          <a:xfrm>
            <a:off x="53612" y="616"/>
            <a:ext cx="106186" cy="550394"/>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矩形 8">
            <a:extLst>
              <a:ext uri="{FF2B5EF4-FFF2-40B4-BE49-F238E27FC236}">
                <a16:creationId xmlns:a16="http://schemas.microsoft.com/office/drawing/2014/main" id="{4AFBF8F8-580E-8137-B425-8C2527846E0A}"/>
              </a:ext>
            </a:extLst>
          </p:cNvPr>
          <p:cNvSpPr/>
          <p:nvPr/>
        </p:nvSpPr>
        <p:spPr>
          <a:xfrm>
            <a:off x="213995" y="616"/>
            <a:ext cx="2043260" cy="550394"/>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五边形 6">
            <a:extLst>
              <a:ext uri="{FF2B5EF4-FFF2-40B4-BE49-F238E27FC236}">
                <a16:creationId xmlns:a16="http://schemas.microsoft.com/office/drawing/2014/main" id="{65B04490-5A0A-0877-1D15-608E5A1901DE}"/>
              </a:ext>
            </a:extLst>
          </p:cNvPr>
          <p:cNvSpPr/>
          <p:nvPr/>
        </p:nvSpPr>
        <p:spPr>
          <a:xfrm>
            <a:off x="2256151" y="0"/>
            <a:ext cx="6123715" cy="553223"/>
          </a:xfrm>
          <a:prstGeom prst="homePlate">
            <a:avLst/>
          </a:prstGeom>
          <a:solidFill>
            <a:schemeClr val="accent5">
              <a:lumMod val="75000"/>
            </a:schemeClr>
          </a:solidFill>
          <a:ln w="25400" cap="flat" cmpd="sng" algn="ctr">
            <a:noFill/>
            <a:prstDash val="solid"/>
          </a:ln>
          <a:effectLst/>
        </p:spPr>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165" algn="l" defTabSz="914400" rtl="0" eaLnBrk="1" latinLnBrk="0" hangingPunct="1">
              <a:defRPr sz="1800" kern="1200">
                <a:solidFill>
                  <a:schemeClr val="lt1"/>
                </a:solidFill>
                <a:latin typeface="+mn-lt"/>
                <a:ea typeface="+mn-ea"/>
                <a:cs typeface="+mn-cs"/>
              </a:defRPr>
            </a:lvl5pPr>
            <a:lvl6pPr marL="2285365" algn="l" defTabSz="914400" rtl="0" eaLnBrk="1" latinLnBrk="0" hangingPunct="1">
              <a:defRPr sz="1800" kern="1200">
                <a:solidFill>
                  <a:schemeClr val="lt1"/>
                </a:solidFill>
                <a:latin typeface="+mn-lt"/>
                <a:ea typeface="+mn-ea"/>
                <a:cs typeface="+mn-cs"/>
              </a:defRPr>
            </a:lvl6pPr>
            <a:lvl7pPr marL="2742565" algn="l" defTabSz="914400" rtl="0" eaLnBrk="1" latinLnBrk="0" hangingPunct="1">
              <a:defRPr sz="1800" kern="1200">
                <a:solidFill>
                  <a:schemeClr val="lt1"/>
                </a:solidFill>
                <a:latin typeface="+mn-lt"/>
                <a:ea typeface="+mn-ea"/>
                <a:cs typeface="+mn-cs"/>
              </a:defRPr>
            </a:lvl7pPr>
            <a:lvl8pPr marL="3199765" algn="l" defTabSz="914400" rtl="0" eaLnBrk="1" latinLnBrk="0" hangingPunct="1">
              <a:defRPr sz="1800" kern="1200">
                <a:solidFill>
                  <a:schemeClr val="lt1"/>
                </a:solidFill>
                <a:latin typeface="+mn-lt"/>
                <a:ea typeface="+mn-ea"/>
                <a:cs typeface="+mn-cs"/>
              </a:defRPr>
            </a:lvl8pPr>
            <a:lvl9pPr marL="3656965" algn="l" defTabSz="914400" rtl="0" eaLnBrk="1" latinLnBrk="0" hangingPunct="1">
              <a:defRPr sz="1800" kern="1200">
                <a:solidFill>
                  <a:schemeClr val="lt1"/>
                </a:solidFill>
                <a:latin typeface="+mn-lt"/>
                <a:ea typeface="+mn-ea"/>
                <a:cs typeface="+mn-cs"/>
              </a:defRPr>
            </a:lvl9pPr>
          </a:lstStyle>
          <a:p>
            <a:pPr algn="ctr" defTabSz="685800">
              <a:defRPr/>
            </a:pPr>
            <a:endParaRPr lang="zh-CN" altLang="en-US" sz="1350">
              <a:solidFill>
                <a:srgbClr val="FFFFFF"/>
              </a:solidFill>
              <a:cs typeface="+mn-ea"/>
              <a:sym typeface="+mn-lt"/>
            </a:endParaRPr>
          </a:p>
        </p:txBody>
      </p:sp>
      <p:pic>
        <p:nvPicPr>
          <p:cNvPr id="11" name="图片 10">
            <a:extLst>
              <a:ext uri="{FF2B5EF4-FFF2-40B4-BE49-F238E27FC236}">
                <a16:creationId xmlns:a16="http://schemas.microsoft.com/office/drawing/2014/main" id="{D269820D-32F4-3D49-5A7E-8A42D284E24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422042" y="-25814"/>
            <a:ext cx="679782" cy="679782"/>
          </a:xfrm>
          <a:prstGeom prst="rect">
            <a:avLst/>
          </a:prstGeom>
        </p:spPr>
      </p:pic>
      <p:sp>
        <p:nvSpPr>
          <p:cNvPr id="12" name="TextBox 34">
            <a:extLst>
              <a:ext uri="{FF2B5EF4-FFF2-40B4-BE49-F238E27FC236}">
                <a16:creationId xmlns:a16="http://schemas.microsoft.com/office/drawing/2014/main" id="{6395A1D0-2839-D82D-014A-36AB63C68A81}"/>
              </a:ext>
            </a:extLst>
          </p:cNvPr>
          <p:cNvSpPr txBox="1"/>
          <p:nvPr/>
        </p:nvSpPr>
        <p:spPr>
          <a:xfrm>
            <a:off x="481306" y="56041"/>
            <a:ext cx="6071894" cy="461665"/>
          </a:xfrm>
          <a:prstGeom prst="rect">
            <a:avLst/>
          </a:prstGeom>
          <a:noFill/>
        </p:spPr>
        <p:txBody>
          <a:bodyPr wrap="square" rtlCol="0">
            <a:spAutoFit/>
          </a:bodyPr>
          <a:lstStyle/>
          <a:p>
            <a:r>
              <a:rPr lang="zh-CN" altLang="en-US" sz="2400" b="1" spc="300" dirty="0">
                <a:solidFill>
                  <a:schemeClr val="bg1"/>
                </a:solidFill>
                <a:latin typeface="微软雅黑" panose="020B0503020204020204" pitchFamily="34" charset="-122"/>
                <a:ea typeface="微软雅黑" panose="020B0503020204020204" pitchFamily="34" charset="-122"/>
              </a:rPr>
              <a:t>工作复现（</a:t>
            </a:r>
            <a:r>
              <a:rPr lang="en-US" altLang="zh-CN" sz="2400" b="1" spc="300" dirty="0">
                <a:solidFill>
                  <a:schemeClr val="bg1"/>
                </a:solidFill>
                <a:latin typeface="微软雅黑" panose="020B0503020204020204" pitchFamily="34" charset="-122"/>
                <a:ea typeface="微软雅黑" panose="020B0503020204020204" pitchFamily="34" charset="-122"/>
              </a:rPr>
              <a:t>1/8</a:t>
            </a:r>
            <a:r>
              <a:rPr lang="zh-CN" altLang="en-US" sz="2400" b="1" spc="300" dirty="0">
                <a:solidFill>
                  <a:schemeClr val="bg1"/>
                </a:solidFill>
                <a:latin typeface="微软雅黑" panose="020B0503020204020204" pitchFamily="34" charset="-122"/>
                <a:ea typeface="微软雅黑" panose="020B0503020204020204" pitchFamily="34" charset="-122"/>
              </a:rPr>
              <a:t>）</a:t>
            </a:r>
          </a:p>
        </p:txBody>
      </p:sp>
      <p:cxnSp>
        <p:nvCxnSpPr>
          <p:cNvPr id="13" name="直接连接符 12">
            <a:extLst>
              <a:ext uri="{FF2B5EF4-FFF2-40B4-BE49-F238E27FC236}">
                <a16:creationId xmlns:a16="http://schemas.microsoft.com/office/drawing/2014/main" id="{356CE912-BD1D-EC4D-26C6-BF3910F7411D}"/>
              </a:ext>
            </a:extLst>
          </p:cNvPr>
          <p:cNvCxnSpPr>
            <a:cxnSpLocks/>
          </p:cNvCxnSpPr>
          <p:nvPr/>
        </p:nvCxnSpPr>
        <p:spPr>
          <a:xfrm>
            <a:off x="0" y="723464"/>
            <a:ext cx="9146843" cy="0"/>
          </a:xfrm>
          <a:prstGeom prst="line">
            <a:avLst/>
          </a:prstGeom>
          <a:ln w="28575">
            <a:solidFill>
              <a:schemeClr val="accent5">
                <a:lumMod val="75000"/>
              </a:schemeClr>
            </a:solidFill>
            <a:prstDash val="solid"/>
          </a:ln>
        </p:spPr>
        <p:style>
          <a:lnRef idx="1">
            <a:schemeClr val="accent1"/>
          </a:lnRef>
          <a:fillRef idx="0">
            <a:schemeClr val="accent1"/>
          </a:fillRef>
          <a:effectRef idx="0">
            <a:schemeClr val="accent1"/>
          </a:effectRef>
          <a:fontRef idx="minor">
            <a:schemeClr val="tx1"/>
          </a:fontRef>
        </p:style>
      </p:cxnSp>
      <p:pic>
        <p:nvPicPr>
          <p:cNvPr id="6" name="图片 5">
            <a:extLst>
              <a:ext uri="{FF2B5EF4-FFF2-40B4-BE49-F238E27FC236}">
                <a16:creationId xmlns:a16="http://schemas.microsoft.com/office/drawing/2014/main" id="{0D9FFCD5-7B23-D30C-6985-3BE6ED09D4E0}"/>
              </a:ext>
            </a:extLst>
          </p:cNvPr>
          <p:cNvPicPr>
            <a:picLocks noChangeAspect="1"/>
          </p:cNvPicPr>
          <p:nvPr/>
        </p:nvPicPr>
        <p:blipFill>
          <a:blip r:embed="rId3"/>
          <a:stretch>
            <a:fillRect/>
          </a:stretch>
        </p:blipFill>
        <p:spPr>
          <a:xfrm>
            <a:off x="0" y="721252"/>
            <a:ext cx="4305576" cy="4422248"/>
          </a:xfrm>
          <a:prstGeom prst="rect">
            <a:avLst/>
          </a:prstGeom>
        </p:spPr>
      </p:pic>
    </p:spTree>
    <p:extLst>
      <p:ext uri="{BB962C8B-B14F-4D97-AF65-F5344CB8AC3E}">
        <p14:creationId xmlns:p14="http://schemas.microsoft.com/office/powerpoint/2010/main" val="7616856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1355023C-283F-5A9E-5E9F-6546CFF18EAC}"/>
              </a:ext>
            </a:extLst>
          </p:cNvPr>
          <p:cNvSpPr txBox="1"/>
          <p:nvPr/>
        </p:nvSpPr>
        <p:spPr>
          <a:xfrm>
            <a:off x="0" y="734877"/>
            <a:ext cx="2448628" cy="369332"/>
          </a:xfrm>
          <a:prstGeom prst="rect">
            <a:avLst/>
          </a:prstGeom>
          <a:noFill/>
        </p:spPr>
        <p:txBody>
          <a:bodyPr wrap="square">
            <a:spAutoFit/>
          </a:bodyPr>
          <a:lstStyle/>
          <a:p>
            <a:r>
              <a:rPr lang="en-US" altLang="zh-CN" dirty="0"/>
              <a:t>1.5:Dilation Conv</a:t>
            </a:r>
            <a:endParaRPr lang="zh-CN" altLang="en-US" dirty="0"/>
          </a:p>
        </p:txBody>
      </p:sp>
      <p:sp>
        <p:nvSpPr>
          <p:cNvPr id="8" name="矩形 7">
            <a:extLst>
              <a:ext uri="{FF2B5EF4-FFF2-40B4-BE49-F238E27FC236}">
                <a16:creationId xmlns:a16="http://schemas.microsoft.com/office/drawing/2014/main" id="{5CE8BEDB-AF5E-CF53-7A27-D3DEA7D27341}"/>
              </a:ext>
            </a:extLst>
          </p:cNvPr>
          <p:cNvSpPr/>
          <p:nvPr/>
        </p:nvSpPr>
        <p:spPr>
          <a:xfrm>
            <a:off x="53612" y="616"/>
            <a:ext cx="106186" cy="550394"/>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矩形 8">
            <a:extLst>
              <a:ext uri="{FF2B5EF4-FFF2-40B4-BE49-F238E27FC236}">
                <a16:creationId xmlns:a16="http://schemas.microsoft.com/office/drawing/2014/main" id="{4AFBF8F8-580E-8137-B425-8C2527846E0A}"/>
              </a:ext>
            </a:extLst>
          </p:cNvPr>
          <p:cNvSpPr/>
          <p:nvPr/>
        </p:nvSpPr>
        <p:spPr>
          <a:xfrm>
            <a:off x="213995" y="616"/>
            <a:ext cx="2043260" cy="550394"/>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五边形 6">
            <a:extLst>
              <a:ext uri="{FF2B5EF4-FFF2-40B4-BE49-F238E27FC236}">
                <a16:creationId xmlns:a16="http://schemas.microsoft.com/office/drawing/2014/main" id="{65B04490-5A0A-0877-1D15-608E5A1901DE}"/>
              </a:ext>
            </a:extLst>
          </p:cNvPr>
          <p:cNvSpPr/>
          <p:nvPr/>
        </p:nvSpPr>
        <p:spPr>
          <a:xfrm>
            <a:off x="2256151" y="0"/>
            <a:ext cx="6123715" cy="553223"/>
          </a:xfrm>
          <a:prstGeom prst="homePlate">
            <a:avLst/>
          </a:prstGeom>
          <a:solidFill>
            <a:schemeClr val="accent5">
              <a:lumMod val="75000"/>
            </a:schemeClr>
          </a:solidFill>
          <a:ln w="25400" cap="flat" cmpd="sng" algn="ctr">
            <a:noFill/>
            <a:prstDash val="solid"/>
          </a:ln>
          <a:effectLst/>
        </p:spPr>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165" algn="l" defTabSz="914400" rtl="0" eaLnBrk="1" latinLnBrk="0" hangingPunct="1">
              <a:defRPr sz="1800" kern="1200">
                <a:solidFill>
                  <a:schemeClr val="lt1"/>
                </a:solidFill>
                <a:latin typeface="+mn-lt"/>
                <a:ea typeface="+mn-ea"/>
                <a:cs typeface="+mn-cs"/>
              </a:defRPr>
            </a:lvl5pPr>
            <a:lvl6pPr marL="2285365" algn="l" defTabSz="914400" rtl="0" eaLnBrk="1" latinLnBrk="0" hangingPunct="1">
              <a:defRPr sz="1800" kern="1200">
                <a:solidFill>
                  <a:schemeClr val="lt1"/>
                </a:solidFill>
                <a:latin typeface="+mn-lt"/>
                <a:ea typeface="+mn-ea"/>
                <a:cs typeface="+mn-cs"/>
              </a:defRPr>
            </a:lvl6pPr>
            <a:lvl7pPr marL="2742565" algn="l" defTabSz="914400" rtl="0" eaLnBrk="1" latinLnBrk="0" hangingPunct="1">
              <a:defRPr sz="1800" kern="1200">
                <a:solidFill>
                  <a:schemeClr val="lt1"/>
                </a:solidFill>
                <a:latin typeface="+mn-lt"/>
                <a:ea typeface="+mn-ea"/>
                <a:cs typeface="+mn-cs"/>
              </a:defRPr>
            </a:lvl7pPr>
            <a:lvl8pPr marL="3199765" algn="l" defTabSz="914400" rtl="0" eaLnBrk="1" latinLnBrk="0" hangingPunct="1">
              <a:defRPr sz="1800" kern="1200">
                <a:solidFill>
                  <a:schemeClr val="lt1"/>
                </a:solidFill>
                <a:latin typeface="+mn-lt"/>
                <a:ea typeface="+mn-ea"/>
                <a:cs typeface="+mn-cs"/>
              </a:defRPr>
            </a:lvl8pPr>
            <a:lvl9pPr marL="3656965" algn="l" defTabSz="914400" rtl="0" eaLnBrk="1" latinLnBrk="0" hangingPunct="1">
              <a:defRPr sz="1800" kern="1200">
                <a:solidFill>
                  <a:schemeClr val="lt1"/>
                </a:solidFill>
                <a:latin typeface="+mn-lt"/>
                <a:ea typeface="+mn-ea"/>
                <a:cs typeface="+mn-cs"/>
              </a:defRPr>
            </a:lvl9pPr>
          </a:lstStyle>
          <a:p>
            <a:pPr algn="ctr" defTabSz="685800">
              <a:defRPr/>
            </a:pPr>
            <a:endParaRPr lang="zh-CN" altLang="en-US" sz="1350">
              <a:solidFill>
                <a:srgbClr val="FFFFFF"/>
              </a:solidFill>
              <a:cs typeface="+mn-ea"/>
              <a:sym typeface="+mn-lt"/>
            </a:endParaRPr>
          </a:p>
        </p:txBody>
      </p:sp>
      <p:pic>
        <p:nvPicPr>
          <p:cNvPr id="11" name="图片 10">
            <a:extLst>
              <a:ext uri="{FF2B5EF4-FFF2-40B4-BE49-F238E27FC236}">
                <a16:creationId xmlns:a16="http://schemas.microsoft.com/office/drawing/2014/main" id="{D269820D-32F4-3D49-5A7E-8A42D284E24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422042" y="-25814"/>
            <a:ext cx="679782" cy="679782"/>
          </a:xfrm>
          <a:prstGeom prst="rect">
            <a:avLst/>
          </a:prstGeom>
        </p:spPr>
      </p:pic>
      <p:sp>
        <p:nvSpPr>
          <p:cNvPr id="12" name="TextBox 34">
            <a:extLst>
              <a:ext uri="{FF2B5EF4-FFF2-40B4-BE49-F238E27FC236}">
                <a16:creationId xmlns:a16="http://schemas.microsoft.com/office/drawing/2014/main" id="{6395A1D0-2839-D82D-014A-36AB63C68A81}"/>
              </a:ext>
            </a:extLst>
          </p:cNvPr>
          <p:cNvSpPr txBox="1"/>
          <p:nvPr/>
        </p:nvSpPr>
        <p:spPr>
          <a:xfrm>
            <a:off x="481306" y="56041"/>
            <a:ext cx="6071894" cy="461665"/>
          </a:xfrm>
          <a:prstGeom prst="rect">
            <a:avLst/>
          </a:prstGeom>
          <a:noFill/>
        </p:spPr>
        <p:txBody>
          <a:bodyPr wrap="square" rtlCol="0">
            <a:spAutoFit/>
          </a:bodyPr>
          <a:lstStyle/>
          <a:p>
            <a:r>
              <a:rPr lang="zh-CN" altLang="en-US" sz="2400" b="1" spc="300" dirty="0">
                <a:solidFill>
                  <a:schemeClr val="bg1"/>
                </a:solidFill>
                <a:latin typeface="微软雅黑" panose="020B0503020204020204" pitchFamily="34" charset="-122"/>
                <a:ea typeface="微软雅黑" panose="020B0503020204020204" pitchFamily="34" charset="-122"/>
              </a:rPr>
              <a:t>工作复现（</a:t>
            </a:r>
            <a:r>
              <a:rPr lang="en-US" altLang="zh-CN" sz="2400" b="1" spc="300" dirty="0">
                <a:solidFill>
                  <a:schemeClr val="bg1"/>
                </a:solidFill>
                <a:latin typeface="微软雅黑" panose="020B0503020204020204" pitchFamily="34" charset="-122"/>
                <a:ea typeface="微软雅黑" panose="020B0503020204020204" pitchFamily="34" charset="-122"/>
              </a:rPr>
              <a:t>1/8</a:t>
            </a:r>
            <a:r>
              <a:rPr lang="zh-CN" altLang="en-US" sz="2400" b="1" spc="300" dirty="0">
                <a:solidFill>
                  <a:schemeClr val="bg1"/>
                </a:solidFill>
                <a:latin typeface="微软雅黑" panose="020B0503020204020204" pitchFamily="34" charset="-122"/>
                <a:ea typeface="微软雅黑" panose="020B0503020204020204" pitchFamily="34" charset="-122"/>
              </a:rPr>
              <a:t>）</a:t>
            </a:r>
          </a:p>
        </p:txBody>
      </p:sp>
      <p:cxnSp>
        <p:nvCxnSpPr>
          <p:cNvPr id="13" name="直接连接符 12">
            <a:extLst>
              <a:ext uri="{FF2B5EF4-FFF2-40B4-BE49-F238E27FC236}">
                <a16:creationId xmlns:a16="http://schemas.microsoft.com/office/drawing/2014/main" id="{356CE912-BD1D-EC4D-26C6-BF3910F7411D}"/>
              </a:ext>
            </a:extLst>
          </p:cNvPr>
          <p:cNvCxnSpPr>
            <a:cxnSpLocks/>
          </p:cNvCxnSpPr>
          <p:nvPr/>
        </p:nvCxnSpPr>
        <p:spPr>
          <a:xfrm>
            <a:off x="0" y="723464"/>
            <a:ext cx="9146843" cy="0"/>
          </a:xfrm>
          <a:prstGeom prst="line">
            <a:avLst/>
          </a:prstGeom>
          <a:ln w="28575">
            <a:solidFill>
              <a:schemeClr val="accent5">
                <a:lumMod val="75000"/>
              </a:schemeClr>
            </a:solidFill>
            <a:prstDash val="solid"/>
          </a:ln>
        </p:spPr>
        <p:style>
          <a:lnRef idx="1">
            <a:schemeClr val="accent1"/>
          </a:lnRef>
          <a:fillRef idx="0">
            <a:schemeClr val="accent1"/>
          </a:fillRef>
          <a:effectRef idx="0">
            <a:schemeClr val="accent1"/>
          </a:effectRef>
          <a:fontRef idx="minor">
            <a:schemeClr val="tx1"/>
          </a:fontRef>
        </p:style>
      </p:cxnSp>
      <p:pic>
        <p:nvPicPr>
          <p:cNvPr id="3" name="图片 2">
            <a:extLst>
              <a:ext uri="{FF2B5EF4-FFF2-40B4-BE49-F238E27FC236}">
                <a16:creationId xmlns:a16="http://schemas.microsoft.com/office/drawing/2014/main" id="{B09436C9-1273-2BD6-2C2A-9F56BF721E6D}"/>
              </a:ext>
            </a:extLst>
          </p:cNvPr>
          <p:cNvPicPr>
            <a:picLocks noChangeAspect="1"/>
          </p:cNvPicPr>
          <p:nvPr/>
        </p:nvPicPr>
        <p:blipFill>
          <a:blip r:embed="rId3"/>
          <a:stretch>
            <a:fillRect/>
          </a:stretch>
        </p:blipFill>
        <p:spPr>
          <a:xfrm>
            <a:off x="0" y="1118270"/>
            <a:ext cx="5759208" cy="2681206"/>
          </a:xfrm>
          <a:prstGeom prst="rect">
            <a:avLst/>
          </a:prstGeom>
        </p:spPr>
      </p:pic>
    </p:spTree>
    <p:extLst>
      <p:ext uri="{BB962C8B-B14F-4D97-AF65-F5344CB8AC3E}">
        <p14:creationId xmlns:p14="http://schemas.microsoft.com/office/powerpoint/2010/main" val="5509785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1355023C-283F-5A9E-5E9F-6546CFF18EAC}"/>
              </a:ext>
            </a:extLst>
          </p:cNvPr>
          <p:cNvSpPr txBox="1"/>
          <p:nvPr/>
        </p:nvSpPr>
        <p:spPr>
          <a:xfrm>
            <a:off x="0" y="734877"/>
            <a:ext cx="2448628" cy="369332"/>
          </a:xfrm>
          <a:prstGeom prst="rect">
            <a:avLst/>
          </a:prstGeom>
          <a:noFill/>
        </p:spPr>
        <p:txBody>
          <a:bodyPr wrap="square">
            <a:spAutoFit/>
          </a:bodyPr>
          <a:lstStyle/>
          <a:p>
            <a:r>
              <a:rPr lang="en-US" altLang="zh-CN" dirty="0"/>
              <a:t>1.6:Pyramid Pooling</a:t>
            </a:r>
            <a:endParaRPr lang="zh-CN" altLang="en-US" dirty="0"/>
          </a:p>
        </p:txBody>
      </p:sp>
      <p:sp>
        <p:nvSpPr>
          <p:cNvPr id="8" name="矩形 7">
            <a:extLst>
              <a:ext uri="{FF2B5EF4-FFF2-40B4-BE49-F238E27FC236}">
                <a16:creationId xmlns:a16="http://schemas.microsoft.com/office/drawing/2014/main" id="{5CE8BEDB-AF5E-CF53-7A27-D3DEA7D27341}"/>
              </a:ext>
            </a:extLst>
          </p:cNvPr>
          <p:cNvSpPr/>
          <p:nvPr/>
        </p:nvSpPr>
        <p:spPr>
          <a:xfrm>
            <a:off x="53612" y="616"/>
            <a:ext cx="106186" cy="550394"/>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矩形 8">
            <a:extLst>
              <a:ext uri="{FF2B5EF4-FFF2-40B4-BE49-F238E27FC236}">
                <a16:creationId xmlns:a16="http://schemas.microsoft.com/office/drawing/2014/main" id="{4AFBF8F8-580E-8137-B425-8C2527846E0A}"/>
              </a:ext>
            </a:extLst>
          </p:cNvPr>
          <p:cNvSpPr/>
          <p:nvPr/>
        </p:nvSpPr>
        <p:spPr>
          <a:xfrm>
            <a:off x="213995" y="616"/>
            <a:ext cx="2043260" cy="550394"/>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五边形 6">
            <a:extLst>
              <a:ext uri="{FF2B5EF4-FFF2-40B4-BE49-F238E27FC236}">
                <a16:creationId xmlns:a16="http://schemas.microsoft.com/office/drawing/2014/main" id="{65B04490-5A0A-0877-1D15-608E5A1901DE}"/>
              </a:ext>
            </a:extLst>
          </p:cNvPr>
          <p:cNvSpPr/>
          <p:nvPr/>
        </p:nvSpPr>
        <p:spPr>
          <a:xfrm>
            <a:off x="2256151" y="0"/>
            <a:ext cx="6123715" cy="553223"/>
          </a:xfrm>
          <a:prstGeom prst="homePlate">
            <a:avLst/>
          </a:prstGeom>
          <a:solidFill>
            <a:schemeClr val="accent5">
              <a:lumMod val="75000"/>
            </a:schemeClr>
          </a:solidFill>
          <a:ln w="25400" cap="flat" cmpd="sng" algn="ctr">
            <a:noFill/>
            <a:prstDash val="solid"/>
          </a:ln>
          <a:effectLst/>
        </p:spPr>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165" algn="l" defTabSz="914400" rtl="0" eaLnBrk="1" latinLnBrk="0" hangingPunct="1">
              <a:defRPr sz="1800" kern="1200">
                <a:solidFill>
                  <a:schemeClr val="lt1"/>
                </a:solidFill>
                <a:latin typeface="+mn-lt"/>
                <a:ea typeface="+mn-ea"/>
                <a:cs typeface="+mn-cs"/>
              </a:defRPr>
            </a:lvl5pPr>
            <a:lvl6pPr marL="2285365" algn="l" defTabSz="914400" rtl="0" eaLnBrk="1" latinLnBrk="0" hangingPunct="1">
              <a:defRPr sz="1800" kern="1200">
                <a:solidFill>
                  <a:schemeClr val="lt1"/>
                </a:solidFill>
                <a:latin typeface="+mn-lt"/>
                <a:ea typeface="+mn-ea"/>
                <a:cs typeface="+mn-cs"/>
              </a:defRPr>
            </a:lvl6pPr>
            <a:lvl7pPr marL="2742565" algn="l" defTabSz="914400" rtl="0" eaLnBrk="1" latinLnBrk="0" hangingPunct="1">
              <a:defRPr sz="1800" kern="1200">
                <a:solidFill>
                  <a:schemeClr val="lt1"/>
                </a:solidFill>
                <a:latin typeface="+mn-lt"/>
                <a:ea typeface="+mn-ea"/>
                <a:cs typeface="+mn-cs"/>
              </a:defRPr>
            </a:lvl7pPr>
            <a:lvl8pPr marL="3199765" algn="l" defTabSz="914400" rtl="0" eaLnBrk="1" latinLnBrk="0" hangingPunct="1">
              <a:defRPr sz="1800" kern="1200">
                <a:solidFill>
                  <a:schemeClr val="lt1"/>
                </a:solidFill>
                <a:latin typeface="+mn-lt"/>
                <a:ea typeface="+mn-ea"/>
                <a:cs typeface="+mn-cs"/>
              </a:defRPr>
            </a:lvl8pPr>
            <a:lvl9pPr marL="3656965" algn="l" defTabSz="914400" rtl="0" eaLnBrk="1" latinLnBrk="0" hangingPunct="1">
              <a:defRPr sz="1800" kern="1200">
                <a:solidFill>
                  <a:schemeClr val="lt1"/>
                </a:solidFill>
                <a:latin typeface="+mn-lt"/>
                <a:ea typeface="+mn-ea"/>
                <a:cs typeface="+mn-cs"/>
              </a:defRPr>
            </a:lvl9pPr>
          </a:lstStyle>
          <a:p>
            <a:pPr algn="ctr" defTabSz="685800">
              <a:defRPr/>
            </a:pPr>
            <a:endParaRPr lang="zh-CN" altLang="en-US" sz="1350">
              <a:solidFill>
                <a:srgbClr val="FFFFFF"/>
              </a:solidFill>
              <a:cs typeface="+mn-ea"/>
              <a:sym typeface="+mn-lt"/>
            </a:endParaRPr>
          </a:p>
        </p:txBody>
      </p:sp>
      <p:pic>
        <p:nvPicPr>
          <p:cNvPr id="11" name="图片 10">
            <a:extLst>
              <a:ext uri="{FF2B5EF4-FFF2-40B4-BE49-F238E27FC236}">
                <a16:creationId xmlns:a16="http://schemas.microsoft.com/office/drawing/2014/main" id="{D269820D-32F4-3D49-5A7E-8A42D284E24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422042" y="-25814"/>
            <a:ext cx="679782" cy="679782"/>
          </a:xfrm>
          <a:prstGeom prst="rect">
            <a:avLst/>
          </a:prstGeom>
        </p:spPr>
      </p:pic>
      <p:sp>
        <p:nvSpPr>
          <p:cNvPr id="12" name="TextBox 34">
            <a:extLst>
              <a:ext uri="{FF2B5EF4-FFF2-40B4-BE49-F238E27FC236}">
                <a16:creationId xmlns:a16="http://schemas.microsoft.com/office/drawing/2014/main" id="{6395A1D0-2839-D82D-014A-36AB63C68A81}"/>
              </a:ext>
            </a:extLst>
          </p:cNvPr>
          <p:cNvSpPr txBox="1"/>
          <p:nvPr/>
        </p:nvSpPr>
        <p:spPr>
          <a:xfrm>
            <a:off x="481306" y="56041"/>
            <a:ext cx="6071894" cy="461665"/>
          </a:xfrm>
          <a:prstGeom prst="rect">
            <a:avLst/>
          </a:prstGeom>
          <a:noFill/>
        </p:spPr>
        <p:txBody>
          <a:bodyPr wrap="square" rtlCol="0">
            <a:spAutoFit/>
          </a:bodyPr>
          <a:lstStyle/>
          <a:p>
            <a:r>
              <a:rPr lang="zh-CN" altLang="en-US" sz="2400" b="1" spc="300" dirty="0">
                <a:solidFill>
                  <a:schemeClr val="bg1"/>
                </a:solidFill>
                <a:latin typeface="微软雅黑" panose="020B0503020204020204" pitchFamily="34" charset="-122"/>
                <a:ea typeface="微软雅黑" panose="020B0503020204020204" pitchFamily="34" charset="-122"/>
              </a:rPr>
              <a:t>工作复现（</a:t>
            </a:r>
            <a:r>
              <a:rPr lang="en-US" altLang="zh-CN" sz="2400" b="1" spc="300" dirty="0">
                <a:solidFill>
                  <a:schemeClr val="bg1"/>
                </a:solidFill>
                <a:latin typeface="微软雅黑" panose="020B0503020204020204" pitchFamily="34" charset="-122"/>
                <a:ea typeface="微软雅黑" panose="020B0503020204020204" pitchFamily="34" charset="-122"/>
              </a:rPr>
              <a:t>1/8</a:t>
            </a:r>
            <a:r>
              <a:rPr lang="zh-CN" altLang="en-US" sz="2400" b="1" spc="300" dirty="0">
                <a:solidFill>
                  <a:schemeClr val="bg1"/>
                </a:solidFill>
                <a:latin typeface="微软雅黑" panose="020B0503020204020204" pitchFamily="34" charset="-122"/>
                <a:ea typeface="微软雅黑" panose="020B0503020204020204" pitchFamily="34" charset="-122"/>
              </a:rPr>
              <a:t>）</a:t>
            </a:r>
          </a:p>
        </p:txBody>
      </p:sp>
      <p:cxnSp>
        <p:nvCxnSpPr>
          <p:cNvPr id="13" name="直接连接符 12">
            <a:extLst>
              <a:ext uri="{FF2B5EF4-FFF2-40B4-BE49-F238E27FC236}">
                <a16:creationId xmlns:a16="http://schemas.microsoft.com/office/drawing/2014/main" id="{356CE912-BD1D-EC4D-26C6-BF3910F7411D}"/>
              </a:ext>
            </a:extLst>
          </p:cNvPr>
          <p:cNvCxnSpPr>
            <a:cxnSpLocks/>
          </p:cNvCxnSpPr>
          <p:nvPr/>
        </p:nvCxnSpPr>
        <p:spPr>
          <a:xfrm>
            <a:off x="0" y="723464"/>
            <a:ext cx="9146843" cy="0"/>
          </a:xfrm>
          <a:prstGeom prst="line">
            <a:avLst/>
          </a:prstGeom>
          <a:ln w="28575">
            <a:solidFill>
              <a:schemeClr val="accent5">
                <a:lumMod val="75000"/>
              </a:schemeClr>
            </a:solidFill>
            <a:prstDash val="solid"/>
          </a:ln>
        </p:spPr>
        <p:style>
          <a:lnRef idx="1">
            <a:schemeClr val="accent1"/>
          </a:lnRef>
          <a:fillRef idx="0">
            <a:schemeClr val="accent1"/>
          </a:fillRef>
          <a:effectRef idx="0">
            <a:schemeClr val="accent1"/>
          </a:effectRef>
          <a:fontRef idx="minor">
            <a:schemeClr val="tx1"/>
          </a:fontRef>
        </p:style>
      </p:cxnSp>
      <p:pic>
        <p:nvPicPr>
          <p:cNvPr id="7" name="图片 6">
            <a:extLst>
              <a:ext uri="{FF2B5EF4-FFF2-40B4-BE49-F238E27FC236}">
                <a16:creationId xmlns:a16="http://schemas.microsoft.com/office/drawing/2014/main" id="{CFFF81AA-64A1-53A5-DAA8-E19E0F6D5862}"/>
              </a:ext>
            </a:extLst>
          </p:cNvPr>
          <p:cNvPicPr>
            <a:picLocks noChangeAspect="1"/>
          </p:cNvPicPr>
          <p:nvPr/>
        </p:nvPicPr>
        <p:blipFill>
          <a:blip r:embed="rId3"/>
          <a:stretch>
            <a:fillRect/>
          </a:stretch>
        </p:blipFill>
        <p:spPr>
          <a:xfrm>
            <a:off x="53612" y="1047150"/>
            <a:ext cx="7226906" cy="2797940"/>
          </a:xfrm>
          <a:prstGeom prst="rect">
            <a:avLst/>
          </a:prstGeom>
        </p:spPr>
      </p:pic>
    </p:spTree>
    <p:extLst>
      <p:ext uri="{BB962C8B-B14F-4D97-AF65-F5344CB8AC3E}">
        <p14:creationId xmlns:p14="http://schemas.microsoft.com/office/powerpoint/2010/main" val="32656884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1355023C-283F-5A9E-5E9F-6546CFF18EAC}"/>
              </a:ext>
            </a:extLst>
          </p:cNvPr>
          <p:cNvSpPr txBox="1"/>
          <p:nvPr/>
        </p:nvSpPr>
        <p:spPr>
          <a:xfrm>
            <a:off x="0" y="734877"/>
            <a:ext cx="2448628" cy="369332"/>
          </a:xfrm>
          <a:prstGeom prst="rect">
            <a:avLst/>
          </a:prstGeom>
          <a:noFill/>
        </p:spPr>
        <p:txBody>
          <a:bodyPr wrap="square">
            <a:spAutoFit/>
          </a:bodyPr>
          <a:lstStyle/>
          <a:p>
            <a:r>
              <a:rPr lang="en-US" altLang="zh-CN" dirty="0"/>
              <a:t>1.7:resblock</a:t>
            </a:r>
            <a:endParaRPr lang="zh-CN" altLang="en-US" dirty="0"/>
          </a:p>
        </p:txBody>
      </p:sp>
      <p:sp>
        <p:nvSpPr>
          <p:cNvPr id="8" name="矩形 7">
            <a:extLst>
              <a:ext uri="{FF2B5EF4-FFF2-40B4-BE49-F238E27FC236}">
                <a16:creationId xmlns:a16="http://schemas.microsoft.com/office/drawing/2014/main" id="{5CE8BEDB-AF5E-CF53-7A27-D3DEA7D27341}"/>
              </a:ext>
            </a:extLst>
          </p:cNvPr>
          <p:cNvSpPr/>
          <p:nvPr/>
        </p:nvSpPr>
        <p:spPr>
          <a:xfrm>
            <a:off x="53612" y="616"/>
            <a:ext cx="106186" cy="550394"/>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矩形 8">
            <a:extLst>
              <a:ext uri="{FF2B5EF4-FFF2-40B4-BE49-F238E27FC236}">
                <a16:creationId xmlns:a16="http://schemas.microsoft.com/office/drawing/2014/main" id="{4AFBF8F8-580E-8137-B425-8C2527846E0A}"/>
              </a:ext>
            </a:extLst>
          </p:cNvPr>
          <p:cNvSpPr/>
          <p:nvPr/>
        </p:nvSpPr>
        <p:spPr>
          <a:xfrm>
            <a:off x="213995" y="616"/>
            <a:ext cx="2043260" cy="550394"/>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五边形 6">
            <a:extLst>
              <a:ext uri="{FF2B5EF4-FFF2-40B4-BE49-F238E27FC236}">
                <a16:creationId xmlns:a16="http://schemas.microsoft.com/office/drawing/2014/main" id="{65B04490-5A0A-0877-1D15-608E5A1901DE}"/>
              </a:ext>
            </a:extLst>
          </p:cNvPr>
          <p:cNvSpPr/>
          <p:nvPr/>
        </p:nvSpPr>
        <p:spPr>
          <a:xfrm>
            <a:off x="2256151" y="0"/>
            <a:ext cx="6123715" cy="553223"/>
          </a:xfrm>
          <a:prstGeom prst="homePlate">
            <a:avLst/>
          </a:prstGeom>
          <a:solidFill>
            <a:schemeClr val="accent5">
              <a:lumMod val="75000"/>
            </a:schemeClr>
          </a:solidFill>
          <a:ln w="25400" cap="flat" cmpd="sng" algn="ctr">
            <a:noFill/>
            <a:prstDash val="solid"/>
          </a:ln>
          <a:effectLst/>
        </p:spPr>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165" algn="l" defTabSz="914400" rtl="0" eaLnBrk="1" latinLnBrk="0" hangingPunct="1">
              <a:defRPr sz="1800" kern="1200">
                <a:solidFill>
                  <a:schemeClr val="lt1"/>
                </a:solidFill>
                <a:latin typeface="+mn-lt"/>
                <a:ea typeface="+mn-ea"/>
                <a:cs typeface="+mn-cs"/>
              </a:defRPr>
            </a:lvl5pPr>
            <a:lvl6pPr marL="2285365" algn="l" defTabSz="914400" rtl="0" eaLnBrk="1" latinLnBrk="0" hangingPunct="1">
              <a:defRPr sz="1800" kern="1200">
                <a:solidFill>
                  <a:schemeClr val="lt1"/>
                </a:solidFill>
                <a:latin typeface="+mn-lt"/>
                <a:ea typeface="+mn-ea"/>
                <a:cs typeface="+mn-cs"/>
              </a:defRPr>
            </a:lvl6pPr>
            <a:lvl7pPr marL="2742565" algn="l" defTabSz="914400" rtl="0" eaLnBrk="1" latinLnBrk="0" hangingPunct="1">
              <a:defRPr sz="1800" kern="1200">
                <a:solidFill>
                  <a:schemeClr val="lt1"/>
                </a:solidFill>
                <a:latin typeface="+mn-lt"/>
                <a:ea typeface="+mn-ea"/>
                <a:cs typeface="+mn-cs"/>
              </a:defRPr>
            </a:lvl7pPr>
            <a:lvl8pPr marL="3199765" algn="l" defTabSz="914400" rtl="0" eaLnBrk="1" latinLnBrk="0" hangingPunct="1">
              <a:defRPr sz="1800" kern="1200">
                <a:solidFill>
                  <a:schemeClr val="lt1"/>
                </a:solidFill>
                <a:latin typeface="+mn-lt"/>
                <a:ea typeface="+mn-ea"/>
                <a:cs typeface="+mn-cs"/>
              </a:defRPr>
            </a:lvl8pPr>
            <a:lvl9pPr marL="3656965" algn="l" defTabSz="914400" rtl="0" eaLnBrk="1" latinLnBrk="0" hangingPunct="1">
              <a:defRPr sz="1800" kern="1200">
                <a:solidFill>
                  <a:schemeClr val="lt1"/>
                </a:solidFill>
                <a:latin typeface="+mn-lt"/>
                <a:ea typeface="+mn-ea"/>
                <a:cs typeface="+mn-cs"/>
              </a:defRPr>
            </a:lvl9pPr>
          </a:lstStyle>
          <a:p>
            <a:pPr algn="ctr" defTabSz="685800">
              <a:defRPr/>
            </a:pPr>
            <a:endParaRPr lang="zh-CN" altLang="en-US" sz="1350">
              <a:solidFill>
                <a:srgbClr val="FFFFFF"/>
              </a:solidFill>
              <a:cs typeface="+mn-ea"/>
              <a:sym typeface="+mn-lt"/>
            </a:endParaRPr>
          </a:p>
        </p:txBody>
      </p:sp>
      <p:pic>
        <p:nvPicPr>
          <p:cNvPr id="11" name="图片 10">
            <a:extLst>
              <a:ext uri="{FF2B5EF4-FFF2-40B4-BE49-F238E27FC236}">
                <a16:creationId xmlns:a16="http://schemas.microsoft.com/office/drawing/2014/main" id="{D269820D-32F4-3D49-5A7E-8A42D284E24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422042" y="-25814"/>
            <a:ext cx="679782" cy="679782"/>
          </a:xfrm>
          <a:prstGeom prst="rect">
            <a:avLst/>
          </a:prstGeom>
        </p:spPr>
      </p:pic>
      <p:sp>
        <p:nvSpPr>
          <p:cNvPr id="12" name="TextBox 34">
            <a:extLst>
              <a:ext uri="{FF2B5EF4-FFF2-40B4-BE49-F238E27FC236}">
                <a16:creationId xmlns:a16="http://schemas.microsoft.com/office/drawing/2014/main" id="{6395A1D0-2839-D82D-014A-36AB63C68A81}"/>
              </a:ext>
            </a:extLst>
          </p:cNvPr>
          <p:cNvSpPr txBox="1"/>
          <p:nvPr/>
        </p:nvSpPr>
        <p:spPr>
          <a:xfrm>
            <a:off x="481306" y="56041"/>
            <a:ext cx="6071894" cy="461665"/>
          </a:xfrm>
          <a:prstGeom prst="rect">
            <a:avLst/>
          </a:prstGeom>
          <a:noFill/>
        </p:spPr>
        <p:txBody>
          <a:bodyPr wrap="square" rtlCol="0">
            <a:spAutoFit/>
          </a:bodyPr>
          <a:lstStyle/>
          <a:p>
            <a:r>
              <a:rPr lang="zh-CN" altLang="en-US" sz="2400" b="1" spc="300" dirty="0">
                <a:solidFill>
                  <a:schemeClr val="bg1"/>
                </a:solidFill>
                <a:latin typeface="微软雅黑" panose="020B0503020204020204" pitchFamily="34" charset="-122"/>
                <a:ea typeface="微软雅黑" panose="020B0503020204020204" pitchFamily="34" charset="-122"/>
              </a:rPr>
              <a:t>工作复现（</a:t>
            </a:r>
            <a:r>
              <a:rPr lang="en-US" altLang="zh-CN" sz="2400" b="1" spc="300" dirty="0">
                <a:solidFill>
                  <a:schemeClr val="bg1"/>
                </a:solidFill>
                <a:latin typeface="微软雅黑" panose="020B0503020204020204" pitchFamily="34" charset="-122"/>
                <a:ea typeface="微软雅黑" panose="020B0503020204020204" pitchFamily="34" charset="-122"/>
              </a:rPr>
              <a:t>1/8</a:t>
            </a:r>
            <a:r>
              <a:rPr lang="zh-CN" altLang="en-US" sz="2400" b="1" spc="300" dirty="0">
                <a:solidFill>
                  <a:schemeClr val="bg1"/>
                </a:solidFill>
                <a:latin typeface="微软雅黑" panose="020B0503020204020204" pitchFamily="34" charset="-122"/>
                <a:ea typeface="微软雅黑" panose="020B0503020204020204" pitchFamily="34" charset="-122"/>
              </a:rPr>
              <a:t>）</a:t>
            </a:r>
          </a:p>
        </p:txBody>
      </p:sp>
      <p:cxnSp>
        <p:nvCxnSpPr>
          <p:cNvPr id="13" name="直接连接符 12">
            <a:extLst>
              <a:ext uri="{FF2B5EF4-FFF2-40B4-BE49-F238E27FC236}">
                <a16:creationId xmlns:a16="http://schemas.microsoft.com/office/drawing/2014/main" id="{356CE912-BD1D-EC4D-26C6-BF3910F7411D}"/>
              </a:ext>
            </a:extLst>
          </p:cNvPr>
          <p:cNvCxnSpPr>
            <a:cxnSpLocks/>
          </p:cNvCxnSpPr>
          <p:nvPr/>
        </p:nvCxnSpPr>
        <p:spPr>
          <a:xfrm>
            <a:off x="0" y="723464"/>
            <a:ext cx="9146843" cy="0"/>
          </a:xfrm>
          <a:prstGeom prst="line">
            <a:avLst/>
          </a:prstGeom>
          <a:ln w="28575">
            <a:solidFill>
              <a:schemeClr val="accent5">
                <a:lumMod val="75000"/>
              </a:schemeClr>
            </a:solidFill>
            <a:prstDash val="solid"/>
          </a:ln>
        </p:spPr>
        <p:style>
          <a:lnRef idx="1">
            <a:schemeClr val="accent1"/>
          </a:lnRef>
          <a:fillRef idx="0">
            <a:schemeClr val="accent1"/>
          </a:fillRef>
          <a:effectRef idx="0">
            <a:schemeClr val="accent1"/>
          </a:effectRef>
          <a:fontRef idx="minor">
            <a:schemeClr val="tx1"/>
          </a:fontRef>
        </p:style>
      </p:cxnSp>
      <p:pic>
        <p:nvPicPr>
          <p:cNvPr id="5" name="图片 4">
            <a:extLst>
              <a:ext uri="{FF2B5EF4-FFF2-40B4-BE49-F238E27FC236}">
                <a16:creationId xmlns:a16="http://schemas.microsoft.com/office/drawing/2014/main" id="{E98B4A44-7AFF-7FC0-6D60-34DB39EC4BD5}"/>
              </a:ext>
            </a:extLst>
          </p:cNvPr>
          <p:cNvPicPr>
            <a:picLocks noChangeAspect="1"/>
          </p:cNvPicPr>
          <p:nvPr/>
        </p:nvPicPr>
        <p:blipFill>
          <a:blip r:embed="rId3"/>
          <a:stretch>
            <a:fillRect/>
          </a:stretch>
        </p:blipFill>
        <p:spPr>
          <a:xfrm>
            <a:off x="53612" y="1115621"/>
            <a:ext cx="5715992" cy="3971838"/>
          </a:xfrm>
          <a:prstGeom prst="rect">
            <a:avLst/>
          </a:prstGeom>
        </p:spPr>
      </p:pic>
    </p:spTree>
    <p:extLst>
      <p:ext uri="{BB962C8B-B14F-4D97-AF65-F5344CB8AC3E}">
        <p14:creationId xmlns:p14="http://schemas.microsoft.com/office/powerpoint/2010/main" val="52221321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2FAA3B67-4378-0BC3-AD1E-3B79E3B766AE}"/>
              </a:ext>
            </a:extLst>
          </p:cNvPr>
          <p:cNvSpPr txBox="1"/>
          <p:nvPr/>
        </p:nvSpPr>
        <p:spPr>
          <a:xfrm>
            <a:off x="21479" y="723464"/>
            <a:ext cx="9101042" cy="369332"/>
          </a:xfrm>
          <a:prstGeom prst="rect">
            <a:avLst/>
          </a:prstGeom>
          <a:noFill/>
        </p:spPr>
        <p:txBody>
          <a:bodyPr wrap="square">
            <a:spAutoFit/>
          </a:bodyPr>
          <a:lstStyle/>
          <a:p>
            <a:r>
              <a:rPr lang="en-US" altLang="zh-CN" dirty="0"/>
              <a:t>1.Shared encoder for Detection and Elimination Branch</a:t>
            </a:r>
            <a:endParaRPr lang="zh-CN" altLang="en-US" dirty="0"/>
          </a:p>
        </p:txBody>
      </p:sp>
      <p:pic>
        <p:nvPicPr>
          <p:cNvPr id="7" name="图片 6">
            <a:extLst>
              <a:ext uri="{FF2B5EF4-FFF2-40B4-BE49-F238E27FC236}">
                <a16:creationId xmlns:a16="http://schemas.microsoft.com/office/drawing/2014/main" id="{CCC0BA7C-EE26-84B2-19AF-E6CED48239CC}"/>
              </a:ext>
            </a:extLst>
          </p:cNvPr>
          <p:cNvPicPr>
            <a:picLocks noChangeAspect="1"/>
          </p:cNvPicPr>
          <p:nvPr/>
        </p:nvPicPr>
        <p:blipFill>
          <a:blip r:embed="rId2"/>
          <a:stretch>
            <a:fillRect/>
          </a:stretch>
        </p:blipFill>
        <p:spPr>
          <a:xfrm>
            <a:off x="159798" y="1074056"/>
            <a:ext cx="6650495" cy="3166551"/>
          </a:xfrm>
          <a:prstGeom prst="rect">
            <a:avLst/>
          </a:prstGeom>
        </p:spPr>
      </p:pic>
      <p:sp>
        <p:nvSpPr>
          <p:cNvPr id="8" name="文本框 7">
            <a:extLst>
              <a:ext uri="{FF2B5EF4-FFF2-40B4-BE49-F238E27FC236}">
                <a16:creationId xmlns:a16="http://schemas.microsoft.com/office/drawing/2014/main" id="{B595722A-DD6B-12FB-FF7B-F4628C13105E}"/>
              </a:ext>
            </a:extLst>
          </p:cNvPr>
          <p:cNvSpPr txBox="1"/>
          <p:nvPr/>
        </p:nvSpPr>
        <p:spPr>
          <a:xfrm>
            <a:off x="0" y="4240607"/>
            <a:ext cx="9101042" cy="369332"/>
          </a:xfrm>
          <a:prstGeom prst="rect">
            <a:avLst/>
          </a:prstGeom>
          <a:noFill/>
        </p:spPr>
        <p:txBody>
          <a:bodyPr wrap="square">
            <a:spAutoFit/>
          </a:bodyPr>
          <a:lstStyle/>
          <a:p>
            <a:r>
              <a:rPr lang="en-US" altLang="zh-CN" dirty="0"/>
              <a:t> </a:t>
            </a:r>
            <a:r>
              <a:rPr lang="zh-CN" altLang="en-US" dirty="0"/>
              <a:t>通过</a:t>
            </a:r>
            <a:r>
              <a:rPr lang="en-US" altLang="zh-CN" dirty="0" err="1"/>
              <a:t>nn.Sequential</a:t>
            </a:r>
            <a:r>
              <a:rPr lang="zh-CN" altLang="en-US" dirty="0"/>
              <a:t>搭建序贯模型，其中降采样模块、感受野增强模块分别用类实现</a:t>
            </a:r>
            <a:endParaRPr lang="en-US" altLang="zh-CN" dirty="0"/>
          </a:p>
        </p:txBody>
      </p:sp>
      <p:sp>
        <p:nvSpPr>
          <p:cNvPr id="10" name="矩形 9">
            <a:extLst>
              <a:ext uri="{FF2B5EF4-FFF2-40B4-BE49-F238E27FC236}">
                <a16:creationId xmlns:a16="http://schemas.microsoft.com/office/drawing/2014/main" id="{CC036A62-A141-14ED-3809-998EB349B356}"/>
              </a:ext>
            </a:extLst>
          </p:cNvPr>
          <p:cNvSpPr/>
          <p:nvPr/>
        </p:nvSpPr>
        <p:spPr>
          <a:xfrm>
            <a:off x="53612" y="616"/>
            <a:ext cx="106186" cy="550394"/>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矩形 10">
            <a:extLst>
              <a:ext uri="{FF2B5EF4-FFF2-40B4-BE49-F238E27FC236}">
                <a16:creationId xmlns:a16="http://schemas.microsoft.com/office/drawing/2014/main" id="{39359E00-8D29-711C-0AC8-9574F090B273}"/>
              </a:ext>
            </a:extLst>
          </p:cNvPr>
          <p:cNvSpPr/>
          <p:nvPr/>
        </p:nvSpPr>
        <p:spPr>
          <a:xfrm>
            <a:off x="213995" y="616"/>
            <a:ext cx="2043260" cy="550394"/>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五边形 6">
            <a:extLst>
              <a:ext uri="{FF2B5EF4-FFF2-40B4-BE49-F238E27FC236}">
                <a16:creationId xmlns:a16="http://schemas.microsoft.com/office/drawing/2014/main" id="{C1CBA540-25B7-8673-70C9-E43B506C4ACE}"/>
              </a:ext>
            </a:extLst>
          </p:cNvPr>
          <p:cNvSpPr/>
          <p:nvPr/>
        </p:nvSpPr>
        <p:spPr>
          <a:xfrm>
            <a:off x="2256151" y="0"/>
            <a:ext cx="6123715" cy="553223"/>
          </a:xfrm>
          <a:prstGeom prst="homePlate">
            <a:avLst/>
          </a:prstGeom>
          <a:solidFill>
            <a:schemeClr val="accent5">
              <a:lumMod val="75000"/>
            </a:schemeClr>
          </a:solidFill>
          <a:ln w="25400" cap="flat" cmpd="sng" algn="ctr">
            <a:noFill/>
            <a:prstDash val="solid"/>
          </a:ln>
          <a:effectLst/>
        </p:spPr>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165" algn="l" defTabSz="914400" rtl="0" eaLnBrk="1" latinLnBrk="0" hangingPunct="1">
              <a:defRPr sz="1800" kern="1200">
                <a:solidFill>
                  <a:schemeClr val="lt1"/>
                </a:solidFill>
                <a:latin typeface="+mn-lt"/>
                <a:ea typeface="+mn-ea"/>
                <a:cs typeface="+mn-cs"/>
              </a:defRPr>
            </a:lvl5pPr>
            <a:lvl6pPr marL="2285365" algn="l" defTabSz="914400" rtl="0" eaLnBrk="1" latinLnBrk="0" hangingPunct="1">
              <a:defRPr sz="1800" kern="1200">
                <a:solidFill>
                  <a:schemeClr val="lt1"/>
                </a:solidFill>
                <a:latin typeface="+mn-lt"/>
                <a:ea typeface="+mn-ea"/>
                <a:cs typeface="+mn-cs"/>
              </a:defRPr>
            </a:lvl6pPr>
            <a:lvl7pPr marL="2742565" algn="l" defTabSz="914400" rtl="0" eaLnBrk="1" latinLnBrk="0" hangingPunct="1">
              <a:defRPr sz="1800" kern="1200">
                <a:solidFill>
                  <a:schemeClr val="lt1"/>
                </a:solidFill>
                <a:latin typeface="+mn-lt"/>
                <a:ea typeface="+mn-ea"/>
                <a:cs typeface="+mn-cs"/>
              </a:defRPr>
            </a:lvl7pPr>
            <a:lvl8pPr marL="3199765" algn="l" defTabSz="914400" rtl="0" eaLnBrk="1" latinLnBrk="0" hangingPunct="1">
              <a:defRPr sz="1800" kern="1200">
                <a:solidFill>
                  <a:schemeClr val="lt1"/>
                </a:solidFill>
                <a:latin typeface="+mn-lt"/>
                <a:ea typeface="+mn-ea"/>
                <a:cs typeface="+mn-cs"/>
              </a:defRPr>
            </a:lvl8pPr>
            <a:lvl9pPr marL="3656965" algn="l" defTabSz="914400" rtl="0" eaLnBrk="1" latinLnBrk="0" hangingPunct="1">
              <a:defRPr sz="1800" kern="1200">
                <a:solidFill>
                  <a:schemeClr val="lt1"/>
                </a:solidFill>
                <a:latin typeface="+mn-lt"/>
                <a:ea typeface="+mn-ea"/>
                <a:cs typeface="+mn-cs"/>
              </a:defRPr>
            </a:lvl9pPr>
          </a:lstStyle>
          <a:p>
            <a:pPr algn="ctr" defTabSz="685800">
              <a:defRPr/>
            </a:pPr>
            <a:endParaRPr lang="zh-CN" altLang="en-US" sz="1350">
              <a:solidFill>
                <a:srgbClr val="FFFFFF"/>
              </a:solidFill>
              <a:cs typeface="+mn-ea"/>
              <a:sym typeface="+mn-lt"/>
            </a:endParaRPr>
          </a:p>
        </p:txBody>
      </p:sp>
      <p:pic>
        <p:nvPicPr>
          <p:cNvPr id="13" name="图片 12">
            <a:extLst>
              <a:ext uri="{FF2B5EF4-FFF2-40B4-BE49-F238E27FC236}">
                <a16:creationId xmlns:a16="http://schemas.microsoft.com/office/drawing/2014/main" id="{EEECDBD9-C92C-7B4E-7422-C216A46C762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422042" y="-25814"/>
            <a:ext cx="679782" cy="679782"/>
          </a:xfrm>
          <a:prstGeom prst="rect">
            <a:avLst/>
          </a:prstGeom>
        </p:spPr>
      </p:pic>
      <p:sp>
        <p:nvSpPr>
          <p:cNvPr id="14" name="TextBox 34">
            <a:extLst>
              <a:ext uri="{FF2B5EF4-FFF2-40B4-BE49-F238E27FC236}">
                <a16:creationId xmlns:a16="http://schemas.microsoft.com/office/drawing/2014/main" id="{E126D0F6-970A-9A46-B8FC-3805ACC1CFC7}"/>
              </a:ext>
            </a:extLst>
          </p:cNvPr>
          <p:cNvSpPr txBox="1"/>
          <p:nvPr/>
        </p:nvSpPr>
        <p:spPr>
          <a:xfrm>
            <a:off x="481306" y="56041"/>
            <a:ext cx="6071894" cy="461665"/>
          </a:xfrm>
          <a:prstGeom prst="rect">
            <a:avLst/>
          </a:prstGeom>
          <a:noFill/>
        </p:spPr>
        <p:txBody>
          <a:bodyPr wrap="square" rtlCol="0">
            <a:spAutoFit/>
          </a:bodyPr>
          <a:lstStyle/>
          <a:p>
            <a:r>
              <a:rPr lang="zh-CN" altLang="en-US" sz="2400" b="1" spc="300" dirty="0">
                <a:solidFill>
                  <a:schemeClr val="bg1"/>
                </a:solidFill>
                <a:latin typeface="微软雅黑" panose="020B0503020204020204" pitchFamily="34" charset="-122"/>
                <a:ea typeface="微软雅黑" panose="020B0503020204020204" pitchFamily="34" charset="-122"/>
              </a:rPr>
              <a:t>工作复现（</a:t>
            </a:r>
            <a:r>
              <a:rPr lang="en-US" altLang="zh-CN" sz="2400" b="1" spc="300" dirty="0">
                <a:solidFill>
                  <a:schemeClr val="bg1"/>
                </a:solidFill>
                <a:latin typeface="微软雅黑" panose="020B0503020204020204" pitchFamily="34" charset="-122"/>
                <a:ea typeface="微软雅黑" panose="020B0503020204020204" pitchFamily="34" charset="-122"/>
              </a:rPr>
              <a:t>1/8</a:t>
            </a:r>
            <a:r>
              <a:rPr lang="zh-CN" altLang="en-US" sz="2400" b="1" spc="300" dirty="0">
                <a:solidFill>
                  <a:schemeClr val="bg1"/>
                </a:solidFill>
                <a:latin typeface="微软雅黑" panose="020B0503020204020204" pitchFamily="34" charset="-122"/>
                <a:ea typeface="微软雅黑" panose="020B0503020204020204" pitchFamily="34" charset="-122"/>
              </a:rPr>
              <a:t>）</a:t>
            </a:r>
          </a:p>
        </p:txBody>
      </p:sp>
      <p:cxnSp>
        <p:nvCxnSpPr>
          <p:cNvPr id="15" name="直接连接符 14">
            <a:extLst>
              <a:ext uri="{FF2B5EF4-FFF2-40B4-BE49-F238E27FC236}">
                <a16:creationId xmlns:a16="http://schemas.microsoft.com/office/drawing/2014/main" id="{AF5AB269-0B49-60F4-5B61-BEA3FF604335}"/>
              </a:ext>
            </a:extLst>
          </p:cNvPr>
          <p:cNvCxnSpPr>
            <a:cxnSpLocks/>
          </p:cNvCxnSpPr>
          <p:nvPr/>
        </p:nvCxnSpPr>
        <p:spPr>
          <a:xfrm>
            <a:off x="0" y="723464"/>
            <a:ext cx="9146843" cy="0"/>
          </a:xfrm>
          <a:prstGeom prst="line">
            <a:avLst/>
          </a:prstGeom>
          <a:ln w="28575">
            <a:solidFill>
              <a:schemeClr val="accent5">
                <a:lumMod val="75000"/>
              </a:schemeClr>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19333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2FAA3B67-4378-0BC3-AD1E-3B79E3B766AE}"/>
              </a:ext>
            </a:extLst>
          </p:cNvPr>
          <p:cNvSpPr txBox="1"/>
          <p:nvPr/>
        </p:nvSpPr>
        <p:spPr>
          <a:xfrm>
            <a:off x="21479" y="723464"/>
            <a:ext cx="9101042" cy="369332"/>
          </a:xfrm>
          <a:prstGeom prst="rect">
            <a:avLst/>
          </a:prstGeom>
          <a:noFill/>
        </p:spPr>
        <p:txBody>
          <a:bodyPr wrap="square">
            <a:spAutoFit/>
          </a:bodyPr>
          <a:lstStyle/>
          <a:p>
            <a:r>
              <a:rPr lang="en-US" altLang="zh-CN" dirty="0"/>
              <a:t>1.Shared decoder for Detection and Elimination Branch</a:t>
            </a:r>
            <a:endParaRPr lang="zh-CN" altLang="en-US" dirty="0"/>
          </a:p>
        </p:txBody>
      </p:sp>
      <p:sp>
        <p:nvSpPr>
          <p:cNvPr id="8" name="文本框 7">
            <a:extLst>
              <a:ext uri="{FF2B5EF4-FFF2-40B4-BE49-F238E27FC236}">
                <a16:creationId xmlns:a16="http://schemas.microsoft.com/office/drawing/2014/main" id="{B595722A-DD6B-12FB-FF7B-F4628C13105E}"/>
              </a:ext>
            </a:extLst>
          </p:cNvPr>
          <p:cNvSpPr txBox="1"/>
          <p:nvPr/>
        </p:nvSpPr>
        <p:spPr>
          <a:xfrm>
            <a:off x="0" y="4718127"/>
            <a:ext cx="9101042" cy="369332"/>
          </a:xfrm>
          <a:prstGeom prst="rect">
            <a:avLst/>
          </a:prstGeom>
          <a:noFill/>
        </p:spPr>
        <p:txBody>
          <a:bodyPr wrap="square">
            <a:spAutoFit/>
          </a:bodyPr>
          <a:lstStyle/>
          <a:p>
            <a:r>
              <a:rPr lang="en-US" altLang="zh-CN" dirty="0"/>
              <a:t> </a:t>
            </a:r>
            <a:r>
              <a:rPr lang="zh-CN" altLang="en-US" dirty="0"/>
              <a:t>通过</a:t>
            </a:r>
            <a:r>
              <a:rPr lang="en-US" altLang="zh-CN" dirty="0" err="1"/>
              <a:t>nn.Sequential</a:t>
            </a:r>
            <a:r>
              <a:rPr lang="zh-CN" altLang="en-US" dirty="0"/>
              <a:t>搭建序贯模型，其中降采样模块、感受野增强模块分别用类实现</a:t>
            </a:r>
            <a:endParaRPr lang="en-US" altLang="zh-CN" dirty="0"/>
          </a:p>
        </p:txBody>
      </p:sp>
      <p:sp>
        <p:nvSpPr>
          <p:cNvPr id="10" name="矩形 9">
            <a:extLst>
              <a:ext uri="{FF2B5EF4-FFF2-40B4-BE49-F238E27FC236}">
                <a16:creationId xmlns:a16="http://schemas.microsoft.com/office/drawing/2014/main" id="{CC036A62-A141-14ED-3809-998EB349B356}"/>
              </a:ext>
            </a:extLst>
          </p:cNvPr>
          <p:cNvSpPr/>
          <p:nvPr/>
        </p:nvSpPr>
        <p:spPr>
          <a:xfrm>
            <a:off x="53612" y="616"/>
            <a:ext cx="106186" cy="550394"/>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矩形 10">
            <a:extLst>
              <a:ext uri="{FF2B5EF4-FFF2-40B4-BE49-F238E27FC236}">
                <a16:creationId xmlns:a16="http://schemas.microsoft.com/office/drawing/2014/main" id="{39359E00-8D29-711C-0AC8-9574F090B273}"/>
              </a:ext>
            </a:extLst>
          </p:cNvPr>
          <p:cNvSpPr/>
          <p:nvPr/>
        </p:nvSpPr>
        <p:spPr>
          <a:xfrm>
            <a:off x="213995" y="616"/>
            <a:ext cx="2043260" cy="550394"/>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五边形 6">
            <a:extLst>
              <a:ext uri="{FF2B5EF4-FFF2-40B4-BE49-F238E27FC236}">
                <a16:creationId xmlns:a16="http://schemas.microsoft.com/office/drawing/2014/main" id="{C1CBA540-25B7-8673-70C9-E43B506C4ACE}"/>
              </a:ext>
            </a:extLst>
          </p:cNvPr>
          <p:cNvSpPr/>
          <p:nvPr/>
        </p:nvSpPr>
        <p:spPr>
          <a:xfrm>
            <a:off x="2256151" y="0"/>
            <a:ext cx="6123715" cy="553223"/>
          </a:xfrm>
          <a:prstGeom prst="homePlate">
            <a:avLst/>
          </a:prstGeom>
          <a:solidFill>
            <a:schemeClr val="accent5">
              <a:lumMod val="75000"/>
            </a:schemeClr>
          </a:solidFill>
          <a:ln w="25400" cap="flat" cmpd="sng" algn="ctr">
            <a:noFill/>
            <a:prstDash val="solid"/>
          </a:ln>
          <a:effectLst/>
        </p:spPr>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165" algn="l" defTabSz="914400" rtl="0" eaLnBrk="1" latinLnBrk="0" hangingPunct="1">
              <a:defRPr sz="1800" kern="1200">
                <a:solidFill>
                  <a:schemeClr val="lt1"/>
                </a:solidFill>
                <a:latin typeface="+mn-lt"/>
                <a:ea typeface="+mn-ea"/>
                <a:cs typeface="+mn-cs"/>
              </a:defRPr>
            </a:lvl5pPr>
            <a:lvl6pPr marL="2285365" algn="l" defTabSz="914400" rtl="0" eaLnBrk="1" latinLnBrk="0" hangingPunct="1">
              <a:defRPr sz="1800" kern="1200">
                <a:solidFill>
                  <a:schemeClr val="lt1"/>
                </a:solidFill>
                <a:latin typeface="+mn-lt"/>
                <a:ea typeface="+mn-ea"/>
                <a:cs typeface="+mn-cs"/>
              </a:defRPr>
            </a:lvl6pPr>
            <a:lvl7pPr marL="2742565" algn="l" defTabSz="914400" rtl="0" eaLnBrk="1" latinLnBrk="0" hangingPunct="1">
              <a:defRPr sz="1800" kern="1200">
                <a:solidFill>
                  <a:schemeClr val="lt1"/>
                </a:solidFill>
                <a:latin typeface="+mn-lt"/>
                <a:ea typeface="+mn-ea"/>
                <a:cs typeface="+mn-cs"/>
              </a:defRPr>
            </a:lvl7pPr>
            <a:lvl8pPr marL="3199765" algn="l" defTabSz="914400" rtl="0" eaLnBrk="1" latinLnBrk="0" hangingPunct="1">
              <a:defRPr sz="1800" kern="1200">
                <a:solidFill>
                  <a:schemeClr val="lt1"/>
                </a:solidFill>
                <a:latin typeface="+mn-lt"/>
                <a:ea typeface="+mn-ea"/>
                <a:cs typeface="+mn-cs"/>
              </a:defRPr>
            </a:lvl8pPr>
            <a:lvl9pPr marL="3656965" algn="l" defTabSz="914400" rtl="0" eaLnBrk="1" latinLnBrk="0" hangingPunct="1">
              <a:defRPr sz="1800" kern="1200">
                <a:solidFill>
                  <a:schemeClr val="lt1"/>
                </a:solidFill>
                <a:latin typeface="+mn-lt"/>
                <a:ea typeface="+mn-ea"/>
                <a:cs typeface="+mn-cs"/>
              </a:defRPr>
            </a:lvl9pPr>
          </a:lstStyle>
          <a:p>
            <a:pPr algn="ctr" defTabSz="685800">
              <a:defRPr/>
            </a:pPr>
            <a:endParaRPr lang="zh-CN" altLang="en-US" sz="1350">
              <a:solidFill>
                <a:srgbClr val="FFFFFF"/>
              </a:solidFill>
              <a:cs typeface="+mn-ea"/>
              <a:sym typeface="+mn-lt"/>
            </a:endParaRPr>
          </a:p>
        </p:txBody>
      </p:sp>
      <p:pic>
        <p:nvPicPr>
          <p:cNvPr id="13" name="图片 12">
            <a:extLst>
              <a:ext uri="{FF2B5EF4-FFF2-40B4-BE49-F238E27FC236}">
                <a16:creationId xmlns:a16="http://schemas.microsoft.com/office/drawing/2014/main" id="{EEECDBD9-C92C-7B4E-7422-C216A46C76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422042" y="-25814"/>
            <a:ext cx="679782" cy="679782"/>
          </a:xfrm>
          <a:prstGeom prst="rect">
            <a:avLst/>
          </a:prstGeom>
        </p:spPr>
      </p:pic>
      <p:sp>
        <p:nvSpPr>
          <p:cNvPr id="14" name="TextBox 34">
            <a:extLst>
              <a:ext uri="{FF2B5EF4-FFF2-40B4-BE49-F238E27FC236}">
                <a16:creationId xmlns:a16="http://schemas.microsoft.com/office/drawing/2014/main" id="{E126D0F6-970A-9A46-B8FC-3805ACC1CFC7}"/>
              </a:ext>
            </a:extLst>
          </p:cNvPr>
          <p:cNvSpPr txBox="1"/>
          <p:nvPr/>
        </p:nvSpPr>
        <p:spPr>
          <a:xfrm>
            <a:off x="481306" y="56041"/>
            <a:ext cx="6071894" cy="461665"/>
          </a:xfrm>
          <a:prstGeom prst="rect">
            <a:avLst/>
          </a:prstGeom>
          <a:noFill/>
        </p:spPr>
        <p:txBody>
          <a:bodyPr wrap="square" rtlCol="0">
            <a:spAutoFit/>
          </a:bodyPr>
          <a:lstStyle/>
          <a:p>
            <a:r>
              <a:rPr lang="zh-CN" altLang="en-US" sz="2400" b="1" spc="300" dirty="0">
                <a:solidFill>
                  <a:schemeClr val="bg1"/>
                </a:solidFill>
                <a:latin typeface="微软雅黑" panose="020B0503020204020204" pitchFamily="34" charset="-122"/>
                <a:ea typeface="微软雅黑" panose="020B0503020204020204" pitchFamily="34" charset="-122"/>
              </a:rPr>
              <a:t>工作复现（</a:t>
            </a:r>
            <a:r>
              <a:rPr lang="en-US" altLang="zh-CN" sz="2400" b="1" spc="300" dirty="0">
                <a:solidFill>
                  <a:schemeClr val="bg1"/>
                </a:solidFill>
                <a:latin typeface="微软雅黑" panose="020B0503020204020204" pitchFamily="34" charset="-122"/>
                <a:ea typeface="微软雅黑" panose="020B0503020204020204" pitchFamily="34" charset="-122"/>
              </a:rPr>
              <a:t>1/8</a:t>
            </a:r>
            <a:r>
              <a:rPr lang="zh-CN" altLang="en-US" sz="2400" b="1" spc="300" dirty="0">
                <a:solidFill>
                  <a:schemeClr val="bg1"/>
                </a:solidFill>
                <a:latin typeface="微软雅黑" panose="020B0503020204020204" pitchFamily="34" charset="-122"/>
                <a:ea typeface="微软雅黑" panose="020B0503020204020204" pitchFamily="34" charset="-122"/>
              </a:rPr>
              <a:t>）</a:t>
            </a:r>
          </a:p>
        </p:txBody>
      </p:sp>
      <p:cxnSp>
        <p:nvCxnSpPr>
          <p:cNvPr id="15" name="直接连接符 14">
            <a:extLst>
              <a:ext uri="{FF2B5EF4-FFF2-40B4-BE49-F238E27FC236}">
                <a16:creationId xmlns:a16="http://schemas.microsoft.com/office/drawing/2014/main" id="{AF5AB269-0B49-60F4-5B61-BEA3FF604335}"/>
              </a:ext>
            </a:extLst>
          </p:cNvPr>
          <p:cNvCxnSpPr>
            <a:cxnSpLocks/>
          </p:cNvCxnSpPr>
          <p:nvPr/>
        </p:nvCxnSpPr>
        <p:spPr>
          <a:xfrm>
            <a:off x="0" y="723464"/>
            <a:ext cx="9146843" cy="0"/>
          </a:xfrm>
          <a:prstGeom prst="line">
            <a:avLst/>
          </a:prstGeom>
          <a:ln w="28575">
            <a:solidFill>
              <a:schemeClr val="accent5">
                <a:lumMod val="75000"/>
              </a:schemeClr>
            </a:solidFill>
            <a:prstDash val="solid"/>
          </a:ln>
        </p:spPr>
        <p:style>
          <a:lnRef idx="1">
            <a:schemeClr val="accent1"/>
          </a:lnRef>
          <a:fillRef idx="0">
            <a:schemeClr val="accent1"/>
          </a:fillRef>
          <a:effectRef idx="0">
            <a:schemeClr val="accent1"/>
          </a:effectRef>
          <a:fontRef idx="minor">
            <a:schemeClr val="tx1"/>
          </a:fontRef>
        </p:style>
      </p:cxnSp>
      <p:pic>
        <p:nvPicPr>
          <p:cNvPr id="4" name="图片 3">
            <a:extLst>
              <a:ext uri="{FF2B5EF4-FFF2-40B4-BE49-F238E27FC236}">
                <a16:creationId xmlns:a16="http://schemas.microsoft.com/office/drawing/2014/main" id="{74FEB3A6-DEC1-3F5C-4ACB-48BEA8115519}"/>
              </a:ext>
            </a:extLst>
          </p:cNvPr>
          <p:cNvPicPr>
            <a:picLocks noChangeAspect="1"/>
          </p:cNvPicPr>
          <p:nvPr/>
        </p:nvPicPr>
        <p:blipFill>
          <a:blip r:embed="rId3"/>
          <a:stretch>
            <a:fillRect/>
          </a:stretch>
        </p:blipFill>
        <p:spPr>
          <a:xfrm>
            <a:off x="21479" y="1729462"/>
            <a:ext cx="4669514" cy="1505148"/>
          </a:xfrm>
          <a:prstGeom prst="rect">
            <a:avLst/>
          </a:prstGeom>
        </p:spPr>
      </p:pic>
      <p:pic>
        <p:nvPicPr>
          <p:cNvPr id="6" name="图片 5">
            <a:extLst>
              <a:ext uri="{FF2B5EF4-FFF2-40B4-BE49-F238E27FC236}">
                <a16:creationId xmlns:a16="http://schemas.microsoft.com/office/drawing/2014/main" id="{5E97F9F8-EBAD-53B3-E3CE-89AD3EB81230}"/>
              </a:ext>
            </a:extLst>
          </p:cNvPr>
          <p:cNvPicPr>
            <a:picLocks noChangeAspect="1"/>
          </p:cNvPicPr>
          <p:nvPr/>
        </p:nvPicPr>
        <p:blipFill>
          <a:blip r:embed="rId4"/>
          <a:stretch>
            <a:fillRect/>
          </a:stretch>
        </p:blipFill>
        <p:spPr>
          <a:xfrm>
            <a:off x="5466272" y="1070043"/>
            <a:ext cx="3384035" cy="3578587"/>
          </a:xfrm>
          <a:prstGeom prst="rect">
            <a:avLst/>
          </a:prstGeom>
        </p:spPr>
      </p:pic>
    </p:spTree>
    <p:extLst>
      <p:ext uri="{BB962C8B-B14F-4D97-AF65-F5344CB8AC3E}">
        <p14:creationId xmlns:p14="http://schemas.microsoft.com/office/powerpoint/2010/main" val="25259619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3779912" cy="514350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TextBox 2"/>
          <p:cNvSpPr txBox="1"/>
          <p:nvPr/>
        </p:nvSpPr>
        <p:spPr>
          <a:xfrm>
            <a:off x="1132840" y="3064510"/>
            <a:ext cx="1680210" cy="430530"/>
          </a:xfrm>
          <a:prstGeom prst="rect">
            <a:avLst/>
          </a:prstGeom>
          <a:noFill/>
        </p:spPr>
        <p:txBody>
          <a:bodyPr wrap="square" lIns="0" tIns="0" rIns="0" bIns="0" rtlCol="0">
            <a:spAutoFit/>
          </a:bodyPr>
          <a:lstStyle/>
          <a:p>
            <a:r>
              <a:rPr lang="zh-CN" altLang="en-US" sz="2800" dirty="0">
                <a:solidFill>
                  <a:schemeClr val="bg1"/>
                </a:solidFill>
                <a:latin typeface="华文新魏" panose="02010800040101010101" charset="-122"/>
                <a:ea typeface="华文新魏" panose="02010800040101010101" charset="-122"/>
              </a:rPr>
              <a:t>第一部分</a:t>
            </a:r>
          </a:p>
        </p:txBody>
      </p:sp>
      <p:sp>
        <p:nvSpPr>
          <p:cNvPr id="5" name="椭圆 4"/>
          <p:cNvSpPr/>
          <p:nvPr/>
        </p:nvSpPr>
        <p:spPr>
          <a:xfrm>
            <a:off x="1226820" y="1467485"/>
            <a:ext cx="1301115" cy="130111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a:off x="4623675" y="1917055"/>
            <a:ext cx="274777" cy="274777"/>
          </a:xfrm>
          <a:prstGeom prst="ellipse">
            <a:avLst/>
          </a:prstGeom>
          <a:solidFill>
            <a:schemeClr val="accent5">
              <a:lumMod val="75000"/>
            </a:schemeClr>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A3F6C"/>
              </a:solidFill>
            </a:endParaRPr>
          </a:p>
        </p:txBody>
      </p:sp>
      <p:sp>
        <p:nvSpPr>
          <p:cNvPr id="7" name="TextBox 1"/>
          <p:cNvSpPr txBox="1"/>
          <p:nvPr/>
        </p:nvSpPr>
        <p:spPr>
          <a:xfrm>
            <a:off x="4050030" y="1519108"/>
            <a:ext cx="5334000" cy="1198880"/>
          </a:xfrm>
          <a:prstGeom prst="rect">
            <a:avLst/>
          </a:prstGeom>
          <a:noFill/>
        </p:spPr>
        <p:txBody>
          <a:bodyPr wrap="square" rtlCol="0">
            <a:spAutoFit/>
          </a:bodyPr>
          <a:lstStyle/>
          <a:p>
            <a:pPr algn="ctr"/>
            <a:r>
              <a:rPr lang="en-US" altLang="zh-CN" sz="7200" b="1" dirty="0">
                <a:latin typeface="华文新魏" panose="02010800040101010101" charset="-122"/>
                <a:ea typeface="华文新魏" panose="02010800040101010101" charset="-122"/>
              </a:rPr>
              <a:t> </a:t>
            </a:r>
            <a:r>
              <a:rPr lang="zh-CN" altLang="en-US" sz="7200" b="1" dirty="0">
                <a:latin typeface="华文新魏" panose="02010800040101010101" charset="-122"/>
                <a:ea typeface="华文新魏" panose="02010800040101010101" charset="-122"/>
              </a:rPr>
              <a:t>个人情况</a:t>
            </a:r>
          </a:p>
        </p:txBody>
      </p:sp>
      <p:pic>
        <p:nvPicPr>
          <p:cNvPr id="2" name="图片 1">
            <a:extLst>
              <a:ext uri="{FF2B5EF4-FFF2-40B4-BE49-F238E27FC236}">
                <a16:creationId xmlns:a16="http://schemas.microsoft.com/office/drawing/2014/main" id="{B7CC41BA-880D-2722-EC4D-A27B6251C3A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26819" y="1410183"/>
            <a:ext cx="1301116" cy="1301116"/>
          </a:xfrm>
          <a:prstGeom prst="rect">
            <a:avLst/>
          </a:prstGeom>
        </p:spPr>
      </p:pic>
    </p:spTree>
    <p:extLst>
      <p:ext uri="{BB962C8B-B14F-4D97-AF65-F5344CB8AC3E}">
        <p14:creationId xmlns:p14="http://schemas.microsoft.com/office/powerpoint/2010/main" val="3056793410"/>
      </p:ext>
    </p:extLst>
  </p:cSld>
  <p:clrMapOvr>
    <a:masterClrMapping/>
  </p:clrMapOvr>
  <mc:AlternateContent xmlns:mc="http://schemas.openxmlformats.org/markup-compatibility/2006" xmlns:p14="http://schemas.microsoft.com/office/powerpoint/2010/main">
    <mc:Choice Requires="p14">
      <p:transition spd="slow" p14:dur="2000" advTm="1997"/>
    </mc:Choice>
    <mc:Fallback xmlns="">
      <p:transition spd="slow" advTm="1997"/>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2FAA3B67-4378-0BC3-AD1E-3B79E3B766AE}"/>
              </a:ext>
            </a:extLst>
          </p:cNvPr>
          <p:cNvSpPr txBox="1"/>
          <p:nvPr/>
        </p:nvSpPr>
        <p:spPr>
          <a:xfrm>
            <a:off x="21479" y="723464"/>
            <a:ext cx="9101042" cy="369332"/>
          </a:xfrm>
          <a:prstGeom prst="rect">
            <a:avLst/>
          </a:prstGeom>
          <a:noFill/>
        </p:spPr>
        <p:txBody>
          <a:bodyPr wrap="square">
            <a:spAutoFit/>
          </a:bodyPr>
          <a:lstStyle/>
          <a:p>
            <a:r>
              <a:rPr lang="en-US" altLang="zh-CN" dirty="0"/>
              <a:t>Encoder and Decoder for inpainting branch</a:t>
            </a:r>
            <a:endParaRPr lang="zh-CN" altLang="en-US" dirty="0"/>
          </a:p>
        </p:txBody>
      </p:sp>
      <p:sp>
        <p:nvSpPr>
          <p:cNvPr id="10" name="矩形 9">
            <a:extLst>
              <a:ext uri="{FF2B5EF4-FFF2-40B4-BE49-F238E27FC236}">
                <a16:creationId xmlns:a16="http://schemas.microsoft.com/office/drawing/2014/main" id="{CC036A62-A141-14ED-3809-998EB349B356}"/>
              </a:ext>
            </a:extLst>
          </p:cNvPr>
          <p:cNvSpPr/>
          <p:nvPr/>
        </p:nvSpPr>
        <p:spPr>
          <a:xfrm>
            <a:off x="53612" y="616"/>
            <a:ext cx="106186" cy="550394"/>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矩形 10">
            <a:extLst>
              <a:ext uri="{FF2B5EF4-FFF2-40B4-BE49-F238E27FC236}">
                <a16:creationId xmlns:a16="http://schemas.microsoft.com/office/drawing/2014/main" id="{39359E00-8D29-711C-0AC8-9574F090B273}"/>
              </a:ext>
            </a:extLst>
          </p:cNvPr>
          <p:cNvSpPr/>
          <p:nvPr/>
        </p:nvSpPr>
        <p:spPr>
          <a:xfrm>
            <a:off x="213995" y="616"/>
            <a:ext cx="2043260" cy="550394"/>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五边形 6">
            <a:extLst>
              <a:ext uri="{FF2B5EF4-FFF2-40B4-BE49-F238E27FC236}">
                <a16:creationId xmlns:a16="http://schemas.microsoft.com/office/drawing/2014/main" id="{C1CBA540-25B7-8673-70C9-E43B506C4ACE}"/>
              </a:ext>
            </a:extLst>
          </p:cNvPr>
          <p:cNvSpPr/>
          <p:nvPr/>
        </p:nvSpPr>
        <p:spPr>
          <a:xfrm>
            <a:off x="2256151" y="0"/>
            <a:ext cx="6123715" cy="553223"/>
          </a:xfrm>
          <a:prstGeom prst="homePlate">
            <a:avLst/>
          </a:prstGeom>
          <a:solidFill>
            <a:schemeClr val="accent5">
              <a:lumMod val="75000"/>
            </a:schemeClr>
          </a:solidFill>
          <a:ln w="25400" cap="flat" cmpd="sng" algn="ctr">
            <a:noFill/>
            <a:prstDash val="solid"/>
          </a:ln>
          <a:effectLst/>
        </p:spPr>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165" algn="l" defTabSz="914400" rtl="0" eaLnBrk="1" latinLnBrk="0" hangingPunct="1">
              <a:defRPr sz="1800" kern="1200">
                <a:solidFill>
                  <a:schemeClr val="lt1"/>
                </a:solidFill>
                <a:latin typeface="+mn-lt"/>
                <a:ea typeface="+mn-ea"/>
                <a:cs typeface="+mn-cs"/>
              </a:defRPr>
            </a:lvl5pPr>
            <a:lvl6pPr marL="2285365" algn="l" defTabSz="914400" rtl="0" eaLnBrk="1" latinLnBrk="0" hangingPunct="1">
              <a:defRPr sz="1800" kern="1200">
                <a:solidFill>
                  <a:schemeClr val="lt1"/>
                </a:solidFill>
                <a:latin typeface="+mn-lt"/>
                <a:ea typeface="+mn-ea"/>
                <a:cs typeface="+mn-cs"/>
              </a:defRPr>
            </a:lvl6pPr>
            <a:lvl7pPr marL="2742565" algn="l" defTabSz="914400" rtl="0" eaLnBrk="1" latinLnBrk="0" hangingPunct="1">
              <a:defRPr sz="1800" kern="1200">
                <a:solidFill>
                  <a:schemeClr val="lt1"/>
                </a:solidFill>
                <a:latin typeface="+mn-lt"/>
                <a:ea typeface="+mn-ea"/>
                <a:cs typeface="+mn-cs"/>
              </a:defRPr>
            </a:lvl7pPr>
            <a:lvl8pPr marL="3199765" algn="l" defTabSz="914400" rtl="0" eaLnBrk="1" latinLnBrk="0" hangingPunct="1">
              <a:defRPr sz="1800" kern="1200">
                <a:solidFill>
                  <a:schemeClr val="lt1"/>
                </a:solidFill>
                <a:latin typeface="+mn-lt"/>
                <a:ea typeface="+mn-ea"/>
                <a:cs typeface="+mn-cs"/>
              </a:defRPr>
            </a:lvl8pPr>
            <a:lvl9pPr marL="3656965" algn="l" defTabSz="914400" rtl="0" eaLnBrk="1" latinLnBrk="0" hangingPunct="1">
              <a:defRPr sz="1800" kern="1200">
                <a:solidFill>
                  <a:schemeClr val="lt1"/>
                </a:solidFill>
                <a:latin typeface="+mn-lt"/>
                <a:ea typeface="+mn-ea"/>
                <a:cs typeface="+mn-cs"/>
              </a:defRPr>
            </a:lvl9pPr>
          </a:lstStyle>
          <a:p>
            <a:pPr algn="ctr" defTabSz="685800">
              <a:defRPr/>
            </a:pPr>
            <a:endParaRPr lang="zh-CN" altLang="en-US" sz="1350">
              <a:solidFill>
                <a:srgbClr val="FFFFFF"/>
              </a:solidFill>
              <a:cs typeface="+mn-ea"/>
              <a:sym typeface="+mn-lt"/>
            </a:endParaRPr>
          </a:p>
        </p:txBody>
      </p:sp>
      <p:pic>
        <p:nvPicPr>
          <p:cNvPr id="13" name="图片 12">
            <a:extLst>
              <a:ext uri="{FF2B5EF4-FFF2-40B4-BE49-F238E27FC236}">
                <a16:creationId xmlns:a16="http://schemas.microsoft.com/office/drawing/2014/main" id="{EEECDBD9-C92C-7B4E-7422-C216A46C76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422042" y="-25814"/>
            <a:ext cx="679782" cy="679782"/>
          </a:xfrm>
          <a:prstGeom prst="rect">
            <a:avLst/>
          </a:prstGeom>
        </p:spPr>
      </p:pic>
      <p:sp>
        <p:nvSpPr>
          <p:cNvPr id="14" name="TextBox 34">
            <a:extLst>
              <a:ext uri="{FF2B5EF4-FFF2-40B4-BE49-F238E27FC236}">
                <a16:creationId xmlns:a16="http://schemas.microsoft.com/office/drawing/2014/main" id="{E126D0F6-970A-9A46-B8FC-3805ACC1CFC7}"/>
              </a:ext>
            </a:extLst>
          </p:cNvPr>
          <p:cNvSpPr txBox="1"/>
          <p:nvPr/>
        </p:nvSpPr>
        <p:spPr>
          <a:xfrm>
            <a:off x="481306" y="56041"/>
            <a:ext cx="6071894" cy="461665"/>
          </a:xfrm>
          <a:prstGeom prst="rect">
            <a:avLst/>
          </a:prstGeom>
          <a:noFill/>
        </p:spPr>
        <p:txBody>
          <a:bodyPr wrap="square" rtlCol="0">
            <a:spAutoFit/>
          </a:bodyPr>
          <a:lstStyle/>
          <a:p>
            <a:r>
              <a:rPr lang="zh-CN" altLang="en-US" sz="2400" b="1" spc="300" dirty="0">
                <a:solidFill>
                  <a:schemeClr val="bg1"/>
                </a:solidFill>
                <a:latin typeface="微软雅黑" panose="020B0503020204020204" pitchFamily="34" charset="-122"/>
                <a:ea typeface="微软雅黑" panose="020B0503020204020204" pitchFamily="34" charset="-122"/>
              </a:rPr>
              <a:t>工作复现（</a:t>
            </a:r>
            <a:r>
              <a:rPr lang="en-US" altLang="zh-CN" sz="2400" b="1" spc="300" dirty="0">
                <a:solidFill>
                  <a:schemeClr val="bg1"/>
                </a:solidFill>
                <a:latin typeface="微软雅黑" panose="020B0503020204020204" pitchFamily="34" charset="-122"/>
                <a:ea typeface="微软雅黑" panose="020B0503020204020204" pitchFamily="34" charset="-122"/>
              </a:rPr>
              <a:t>1/8</a:t>
            </a:r>
            <a:r>
              <a:rPr lang="zh-CN" altLang="en-US" sz="2400" b="1" spc="300" dirty="0">
                <a:solidFill>
                  <a:schemeClr val="bg1"/>
                </a:solidFill>
                <a:latin typeface="微软雅黑" panose="020B0503020204020204" pitchFamily="34" charset="-122"/>
                <a:ea typeface="微软雅黑" panose="020B0503020204020204" pitchFamily="34" charset="-122"/>
              </a:rPr>
              <a:t>）</a:t>
            </a:r>
          </a:p>
        </p:txBody>
      </p:sp>
      <p:cxnSp>
        <p:nvCxnSpPr>
          <p:cNvPr id="15" name="直接连接符 14">
            <a:extLst>
              <a:ext uri="{FF2B5EF4-FFF2-40B4-BE49-F238E27FC236}">
                <a16:creationId xmlns:a16="http://schemas.microsoft.com/office/drawing/2014/main" id="{AF5AB269-0B49-60F4-5B61-BEA3FF604335}"/>
              </a:ext>
            </a:extLst>
          </p:cNvPr>
          <p:cNvCxnSpPr>
            <a:cxnSpLocks/>
          </p:cNvCxnSpPr>
          <p:nvPr/>
        </p:nvCxnSpPr>
        <p:spPr>
          <a:xfrm>
            <a:off x="0" y="723464"/>
            <a:ext cx="9146843" cy="0"/>
          </a:xfrm>
          <a:prstGeom prst="line">
            <a:avLst/>
          </a:prstGeom>
          <a:ln w="28575">
            <a:solidFill>
              <a:schemeClr val="accent5">
                <a:lumMod val="75000"/>
              </a:schemeClr>
            </a:solidFill>
            <a:prstDash val="solid"/>
          </a:ln>
        </p:spPr>
        <p:style>
          <a:lnRef idx="1">
            <a:schemeClr val="accent1"/>
          </a:lnRef>
          <a:fillRef idx="0">
            <a:schemeClr val="accent1"/>
          </a:fillRef>
          <a:effectRef idx="0">
            <a:schemeClr val="accent1"/>
          </a:effectRef>
          <a:fontRef idx="minor">
            <a:schemeClr val="tx1"/>
          </a:fontRef>
        </p:style>
      </p:cxnSp>
      <p:pic>
        <p:nvPicPr>
          <p:cNvPr id="16" name="图片 15">
            <a:extLst>
              <a:ext uri="{FF2B5EF4-FFF2-40B4-BE49-F238E27FC236}">
                <a16:creationId xmlns:a16="http://schemas.microsoft.com/office/drawing/2014/main" id="{9470F833-B952-5D40-7B5C-CF637E4D2C8F}"/>
              </a:ext>
            </a:extLst>
          </p:cNvPr>
          <p:cNvPicPr>
            <a:picLocks noChangeAspect="1"/>
          </p:cNvPicPr>
          <p:nvPr/>
        </p:nvPicPr>
        <p:blipFill>
          <a:blip r:embed="rId3"/>
          <a:stretch>
            <a:fillRect/>
          </a:stretch>
        </p:blipFill>
        <p:spPr>
          <a:xfrm>
            <a:off x="106705" y="1036755"/>
            <a:ext cx="2359110" cy="4050704"/>
          </a:xfrm>
          <a:prstGeom prst="rect">
            <a:avLst/>
          </a:prstGeom>
        </p:spPr>
      </p:pic>
      <p:pic>
        <p:nvPicPr>
          <p:cNvPr id="5" name="图片 4">
            <a:extLst>
              <a:ext uri="{FF2B5EF4-FFF2-40B4-BE49-F238E27FC236}">
                <a16:creationId xmlns:a16="http://schemas.microsoft.com/office/drawing/2014/main" id="{2EA87CDF-AB96-9B02-7CD0-755D597E0155}"/>
              </a:ext>
            </a:extLst>
          </p:cNvPr>
          <p:cNvPicPr>
            <a:picLocks noChangeAspect="1"/>
          </p:cNvPicPr>
          <p:nvPr/>
        </p:nvPicPr>
        <p:blipFill>
          <a:blip r:embed="rId4"/>
          <a:stretch>
            <a:fillRect/>
          </a:stretch>
        </p:blipFill>
        <p:spPr>
          <a:xfrm>
            <a:off x="2551040" y="1036754"/>
            <a:ext cx="3466853" cy="4050701"/>
          </a:xfrm>
          <a:prstGeom prst="rect">
            <a:avLst/>
          </a:prstGeom>
        </p:spPr>
      </p:pic>
    </p:spTree>
    <p:extLst>
      <p:ext uri="{BB962C8B-B14F-4D97-AF65-F5344CB8AC3E}">
        <p14:creationId xmlns:p14="http://schemas.microsoft.com/office/powerpoint/2010/main" val="159802921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2FAA3B67-4378-0BC3-AD1E-3B79E3B766AE}"/>
              </a:ext>
            </a:extLst>
          </p:cNvPr>
          <p:cNvSpPr txBox="1"/>
          <p:nvPr/>
        </p:nvSpPr>
        <p:spPr>
          <a:xfrm>
            <a:off x="5107344" y="824209"/>
            <a:ext cx="3863715" cy="646331"/>
          </a:xfrm>
          <a:prstGeom prst="rect">
            <a:avLst/>
          </a:prstGeom>
          <a:noFill/>
        </p:spPr>
        <p:txBody>
          <a:bodyPr wrap="square">
            <a:spAutoFit/>
          </a:bodyPr>
          <a:lstStyle/>
          <a:p>
            <a:r>
              <a:rPr lang="en-US" altLang="zh-CN" dirty="0"/>
              <a:t>Encoder and Decoder for inpainting branch</a:t>
            </a:r>
            <a:endParaRPr lang="zh-CN" altLang="en-US" dirty="0"/>
          </a:p>
        </p:txBody>
      </p:sp>
      <p:sp>
        <p:nvSpPr>
          <p:cNvPr id="10" name="矩形 9">
            <a:extLst>
              <a:ext uri="{FF2B5EF4-FFF2-40B4-BE49-F238E27FC236}">
                <a16:creationId xmlns:a16="http://schemas.microsoft.com/office/drawing/2014/main" id="{CC036A62-A141-14ED-3809-998EB349B356}"/>
              </a:ext>
            </a:extLst>
          </p:cNvPr>
          <p:cNvSpPr/>
          <p:nvPr/>
        </p:nvSpPr>
        <p:spPr>
          <a:xfrm>
            <a:off x="53612" y="616"/>
            <a:ext cx="106186" cy="550394"/>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矩形 10">
            <a:extLst>
              <a:ext uri="{FF2B5EF4-FFF2-40B4-BE49-F238E27FC236}">
                <a16:creationId xmlns:a16="http://schemas.microsoft.com/office/drawing/2014/main" id="{39359E00-8D29-711C-0AC8-9574F090B273}"/>
              </a:ext>
            </a:extLst>
          </p:cNvPr>
          <p:cNvSpPr/>
          <p:nvPr/>
        </p:nvSpPr>
        <p:spPr>
          <a:xfrm>
            <a:off x="213995" y="616"/>
            <a:ext cx="2043260" cy="550394"/>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五边形 6">
            <a:extLst>
              <a:ext uri="{FF2B5EF4-FFF2-40B4-BE49-F238E27FC236}">
                <a16:creationId xmlns:a16="http://schemas.microsoft.com/office/drawing/2014/main" id="{C1CBA540-25B7-8673-70C9-E43B506C4ACE}"/>
              </a:ext>
            </a:extLst>
          </p:cNvPr>
          <p:cNvSpPr/>
          <p:nvPr/>
        </p:nvSpPr>
        <p:spPr>
          <a:xfrm>
            <a:off x="2256151" y="0"/>
            <a:ext cx="6123715" cy="553223"/>
          </a:xfrm>
          <a:prstGeom prst="homePlate">
            <a:avLst/>
          </a:prstGeom>
          <a:solidFill>
            <a:schemeClr val="accent5">
              <a:lumMod val="75000"/>
            </a:schemeClr>
          </a:solidFill>
          <a:ln w="25400" cap="flat" cmpd="sng" algn="ctr">
            <a:noFill/>
            <a:prstDash val="solid"/>
          </a:ln>
          <a:effectLst/>
        </p:spPr>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165" algn="l" defTabSz="914400" rtl="0" eaLnBrk="1" latinLnBrk="0" hangingPunct="1">
              <a:defRPr sz="1800" kern="1200">
                <a:solidFill>
                  <a:schemeClr val="lt1"/>
                </a:solidFill>
                <a:latin typeface="+mn-lt"/>
                <a:ea typeface="+mn-ea"/>
                <a:cs typeface="+mn-cs"/>
              </a:defRPr>
            </a:lvl5pPr>
            <a:lvl6pPr marL="2285365" algn="l" defTabSz="914400" rtl="0" eaLnBrk="1" latinLnBrk="0" hangingPunct="1">
              <a:defRPr sz="1800" kern="1200">
                <a:solidFill>
                  <a:schemeClr val="lt1"/>
                </a:solidFill>
                <a:latin typeface="+mn-lt"/>
                <a:ea typeface="+mn-ea"/>
                <a:cs typeface="+mn-cs"/>
              </a:defRPr>
            </a:lvl6pPr>
            <a:lvl7pPr marL="2742565" algn="l" defTabSz="914400" rtl="0" eaLnBrk="1" latinLnBrk="0" hangingPunct="1">
              <a:defRPr sz="1800" kern="1200">
                <a:solidFill>
                  <a:schemeClr val="lt1"/>
                </a:solidFill>
                <a:latin typeface="+mn-lt"/>
                <a:ea typeface="+mn-ea"/>
                <a:cs typeface="+mn-cs"/>
              </a:defRPr>
            </a:lvl7pPr>
            <a:lvl8pPr marL="3199765" algn="l" defTabSz="914400" rtl="0" eaLnBrk="1" latinLnBrk="0" hangingPunct="1">
              <a:defRPr sz="1800" kern="1200">
                <a:solidFill>
                  <a:schemeClr val="lt1"/>
                </a:solidFill>
                <a:latin typeface="+mn-lt"/>
                <a:ea typeface="+mn-ea"/>
                <a:cs typeface="+mn-cs"/>
              </a:defRPr>
            </a:lvl8pPr>
            <a:lvl9pPr marL="3656965" algn="l" defTabSz="914400" rtl="0" eaLnBrk="1" latinLnBrk="0" hangingPunct="1">
              <a:defRPr sz="1800" kern="1200">
                <a:solidFill>
                  <a:schemeClr val="lt1"/>
                </a:solidFill>
                <a:latin typeface="+mn-lt"/>
                <a:ea typeface="+mn-ea"/>
                <a:cs typeface="+mn-cs"/>
              </a:defRPr>
            </a:lvl9pPr>
          </a:lstStyle>
          <a:p>
            <a:pPr algn="ctr" defTabSz="685800">
              <a:defRPr/>
            </a:pPr>
            <a:endParaRPr lang="zh-CN" altLang="en-US" sz="1350">
              <a:solidFill>
                <a:srgbClr val="FFFFFF"/>
              </a:solidFill>
              <a:cs typeface="+mn-ea"/>
              <a:sym typeface="+mn-lt"/>
            </a:endParaRPr>
          </a:p>
        </p:txBody>
      </p:sp>
      <p:pic>
        <p:nvPicPr>
          <p:cNvPr id="13" name="图片 12">
            <a:extLst>
              <a:ext uri="{FF2B5EF4-FFF2-40B4-BE49-F238E27FC236}">
                <a16:creationId xmlns:a16="http://schemas.microsoft.com/office/drawing/2014/main" id="{EEECDBD9-C92C-7B4E-7422-C216A46C76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422042" y="-25814"/>
            <a:ext cx="679782" cy="679782"/>
          </a:xfrm>
          <a:prstGeom prst="rect">
            <a:avLst/>
          </a:prstGeom>
        </p:spPr>
      </p:pic>
      <p:sp>
        <p:nvSpPr>
          <p:cNvPr id="14" name="TextBox 34">
            <a:extLst>
              <a:ext uri="{FF2B5EF4-FFF2-40B4-BE49-F238E27FC236}">
                <a16:creationId xmlns:a16="http://schemas.microsoft.com/office/drawing/2014/main" id="{E126D0F6-970A-9A46-B8FC-3805ACC1CFC7}"/>
              </a:ext>
            </a:extLst>
          </p:cNvPr>
          <p:cNvSpPr txBox="1"/>
          <p:nvPr/>
        </p:nvSpPr>
        <p:spPr>
          <a:xfrm>
            <a:off x="481306" y="56041"/>
            <a:ext cx="6071894" cy="461665"/>
          </a:xfrm>
          <a:prstGeom prst="rect">
            <a:avLst/>
          </a:prstGeom>
          <a:noFill/>
        </p:spPr>
        <p:txBody>
          <a:bodyPr wrap="square" rtlCol="0">
            <a:spAutoFit/>
          </a:bodyPr>
          <a:lstStyle/>
          <a:p>
            <a:r>
              <a:rPr lang="zh-CN" altLang="en-US" sz="2400" b="1" spc="300" dirty="0">
                <a:solidFill>
                  <a:schemeClr val="bg1"/>
                </a:solidFill>
                <a:latin typeface="微软雅黑" panose="020B0503020204020204" pitchFamily="34" charset="-122"/>
                <a:ea typeface="微软雅黑" panose="020B0503020204020204" pitchFamily="34" charset="-122"/>
              </a:rPr>
              <a:t>工作复现（</a:t>
            </a:r>
            <a:r>
              <a:rPr lang="en-US" altLang="zh-CN" sz="2400" b="1" spc="300" dirty="0">
                <a:solidFill>
                  <a:schemeClr val="bg1"/>
                </a:solidFill>
                <a:latin typeface="微软雅黑" panose="020B0503020204020204" pitchFamily="34" charset="-122"/>
                <a:ea typeface="微软雅黑" panose="020B0503020204020204" pitchFamily="34" charset="-122"/>
              </a:rPr>
              <a:t>1/8</a:t>
            </a:r>
            <a:r>
              <a:rPr lang="zh-CN" altLang="en-US" sz="2400" b="1" spc="300" dirty="0">
                <a:solidFill>
                  <a:schemeClr val="bg1"/>
                </a:solidFill>
                <a:latin typeface="微软雅黑" panose="020B0503020204020204" pitchFamily="34" charset="-122"/>
                <a:ea typeface="微软雅黑" panose="020B0503020204020204" pitchFamily="34" charset="-122"/>
              </a:rPr>
              <a:t>）</a:t>
            </a:r>
          </a:p>
        </p:txBody>
      </p:sp>
      <p:cxnSp>
        <p:nvCxnSpPr>
          <p:cNvPr id="15" name="直接连接符 14">
            <a:extLst>
              <a:ext uri="{FF2B5EF4-FFF2-40B4-BE49-F238E27FC236}">
                <a16:creationId xmlns:a16="http://schemas.microsoft.com/office/drawing/2014/main" id="{AF5AB269-0B49-60F4-5B61-BEA3FF604335}"/>
              </a:ext>
            </a:extLst>
          </p:cNvPr>
          <p:cNvCxnSpPr>
            <a:cxnSpLocks/>
          </p:cNvCxnSpPr>
          <p:nvPr/>
        </p:nvCxnSpPr>
        <p:spPr>
          <a:xfrm>
            <a:off x="0" y="723464"/>
            <a:ext cx="9146843" cy="0"/>
          </a:xfrm>
          <a:prstGeom prst="line">
            <a:avLst/>
          </a:prstGeom>
          <a:ln w="28575">
            <a:solidFill>
              <a:schemeClr val="accent5">
                <a:lumMod val="75000"/>
              </a:schemeClr>
            </a:solidFill>
            <a:prstDash val="solid"/>
          </a:ln>
        </p:spPr>
        <p:style>
          <a:lnRef idx="1">
            <a:schemeClr val="accent1"/>
          </a:lnRef>
          <a:fillRef idx="0">
            <a:schemeClr val="accent1"/>
          </a:fillRef>
          <a:effectRef idx="0">
            <a:schemeClr val="accent1"/>
          </a:effectRef>
          <a:fontRef idx="minor">
            <a:schemeClr val="tx1"/>
          </a:fontRef>
        </p:style>
      </p:cxnSp>
      <p:pic>
        <p:nvPicPr>
          <p:cNvPr id="9" name="图片 8">
            <a:extLst>
              <a:ext uri="{FF2B5EF4-FFF2-40B4-BE49-F238E27FC236}">
                <a16:creationId xmlns:a16="http://schemas.microsoft.com/office/drawing/2014/main" id="{1DAF6260-30A8-7DC6-851F-FDE9EFA17C70}"/>
              </a:ext>
            </a:extLst>
          </p:cNvPr>
          <p:cNvPicPr>
            <a:picLocks noChangeAspect="1"/>
          </p:cNvPicPr>
          <p:nvPr/>
        </p:nvPicPr>
        <p:blipFill>
          <a:blip r:embed="rId3"/>
          <a:stretch>
            <a:fillRect/>
          </a:stretch>
        </p:blipFill>
        <p:spPr>
          <a:xfrm>
            <a:off x="22315" y="424464"/>
            <a:ext cx="4909246" cy="4719035"/>
          </a:xfrm>
          <a:prstGeom prst="rect">
            <a:avLst/>
          </a:prstGeom>
        </p:spPr>
      </p:pic>
      <p:pic>
        <p:nvPicPr>
          <p:cNvPr id="4" name="图片 3">
            <a:extLst>
              <a:ext uri="{FF2B5EF4-FFF2-40B4-BE49-F238E27FC236}">
                <a16:creationId xmlns:a16="http://schemas.microsoft.com/office/drawing/2014/main" id="{10A5148C-F647-2536-4C73-F9AE4E59C953}"/>
              </a:ext>
            </a:extLst>
          </p:cNvPr>
          <p:cNvPicPr>
            <a:picLocks noChangeAspect="1"/>
          </p:cNvPicPr>
          <p:nvPr/>
        </p:nvPicPr>
        <p:blipFill>
          <a:blip r:embed="rId4"/>
          <a:stretch>
            <a:fillRect/>
          </a:stretch>
        </p:blipFill>
        <p:spPr>
          <a:xfrm>
            <a:off x="5132041" y="3338674"/>
            <a:ext cx="3089521" cy="1748785"/>
          </a:xfrm>
          <a:prstGeom prst="rect">
            <a:avLst/>
          </a:prstGeom>
        </p:spPr>
      </p:pic>
    </p:spTree>
    <p:extLst>
      <p:ext uri="{BB962C8B-B14F-4D97-AF65-F5344CB8AC3E}">
        <p14:creationId xmlns:p14="http://schemas.microsoft.com/office/powerpoint/2010/main" val="11757906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2FAA3B67-4378-0BC3-AD1E-3B79E3B766AE}"/>
              </a:ext>
            </a:extLst>
          </p:cNvPr>
          <p:cNvSpPr txBox="1"/>
          <p:nvPr/>
        </p:nvSpPr>
        <p:spPr>
          <a:xfrm>
            <a:off x="5107344" y="824209"/>
            <a:ext cx="3863715" cy="646331"/>
          </a:xfrm>
          <a:prstGeom prst="rect">
            <a:avLst/>
          </a:prstGeom>
          <a:noFill/>
        </p:spPr>
        <p:txBody>
          <a:bodyPr wrap="square">
            <a:spAutoFit/>
          </a:bodyPr>
          <a:lstStyle/>
          <a:p>
            <a:r>
              <a:rPr lang="en-US" altLang="zh-CN" dirty="0"/>
              <a:t>Encoder and Decoder for inpainting branch</a:t>
            </a:r>
            <a:endParaRPr lang="zh-CN" altLang="en-US" dirty="0"/>
          </a:p>
        </p:txBody>
      </p:sp>
      <p:sp>
        <p:nvSpPr>
          <p:cNvPr id="10" name="矩形 9">
            <a:extLst>
              <a:ext uri="{FF2B5EF4-FFF2-40B4-BE49-F238E27FC236}">
                <a16:creationId xmlns:a16="http://schemas.microsoft.com/office/drawing/2014/main" id="{CC036A62-A141-14ED-3809-998EB349B356}"/>
              </a:ext>
            </a:extLst>
          </p:cNvPr>
          <p:cNvSpPr/>
          <p:nvPr/>
        </p:nvSpPr>
        <p:spPr>
          <a:xfrm>
            <a:off x="53612" y="616"/>
            <a:ext cx="106186" cy="550394"/>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矩形 10">
            <a:extLst>
              <a:ext uri="{FF2B5EF4-FFF2-40B4-BE49-F238E27FC236}">
                <a16:creationId xmlns:a16="http://schemas.microsoft.com/office/drawing/2014/main" id="{39359E00-8D29-711C-0AC8-9574F090B273}"/>
              </a:ext>
            </a:extLst>
          </p:cNvPr>
          <p:cNvSpPr/>
          <p:nvPr/>
        </p:nvSpPr>
        <p:spPr>
          <a:xfrm>
            <a:off x="213995" y="616"/>
            <a:ext cx="2043260" cy="550394"/>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五边形 6">
            <a:extLst>
              <a:ext uri="{FF2B5EF4-FFF2-40B4-BE49-F238E27FC236}">
                <a16:creationId xmlns:a16="http://schemas.microsoft.com/office/drawing/2014/main" id="{C1CBA540-25B7-8673-70C9-E43B506C4ACE}"/>
              </a:ext>
            </a:extLst>
          </p:cNvPr>
          <p:cNvSpPr/>
          <p:nvPr/>
        </p:nvSpPr>
        <p:spPr>
          <a:xfrm>
            <a:off x="2256151" y="0"/>
            <a:ext cx="6123715" cy="553223"/>
          </a:xfrm>
          <a:prstGeom prst="homePlate">
            <a:avLst/>
          </a:prstGeom>
          <a:solidFill>
            <a:schemeClr val="accent5">
              <a:lumMod val="75000"/>
            </a:schemeClr>
          </a:solidFill>
          <a:ln w="25400" cap="flat" cmpd="sng" algn="ctr">
            <a:noFill/>
            <a:prstDash val="solid"/>
          </a:ln>
          <a:effectLst/>
        </p:spPr>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165" algn="l" defTabSz="914400" rtl="0" eaLnBrk="1" latinLnBrk="0" hangingPunct="1">
              <a:defRPr sz="1800" kern="1200">
                <a:solidFill>
                  <a:schemeClr val="lt1"/>
                </a:solidFill>
                <a:latin typeface="+mn-lt"/>
                <a:ea typeface="+mn-ea"/>
                <a:cs typeface="+mn-cs"/>
              </a:defRPr>
            </a:lvl5pPr>
            <a:lvl6pPr marL="2285365" algn="l" defTabSz="914400" rtl="0" eaLnBrk="1" latinLnBrk="0" hangingPunct="1">
              <a:defRPr sz="1800" kern="1200">
                <a:solidFill>
                  <a:schemeClr val="lt1"/>
                </a:solidFill>
                <a:latin typeface="+mn-lt"/>
                <a:ea typeface="+mn-ea"/>
                <a:cs typeface="+mn-cs"/>
              </a:defRPr>
            </a:lvl6pPr>
            <a:lvl7pPr marL="2742565" algn="l" defTabSz="914400" rtl="0" eaLnBrk="1" latinLnBrk="0" hangingPunct="1">
              <a:defRPr sz="1800" kern="1200">
                <a:solidFill>
                  <a:schemeClr val="lt1"/>
                </a:solidFill>
                <a:latin typeface="+mn-lt"/>
                <a:ea typeface="+mn-ea"/>
                <a:cs typeface="+mn-cs"/>
              </a:defRPr>
            </a:lvl7pPr>
            <a:lvl8pPr marL="3199765" algn="l" defTabSz="914400" rtl="0" eaLnBrk="1" latinLnBrk="0" hangingPunct="1">
              <a:defRPr sz="1800" kern="1200">
                <a:solidFill>
                  <a:schemeClr val="lt1"/>
                </a:solidFill>
                <a:latin typeface="+mn-lt"/>
                <a:ea typeface="+mn-ea"/>
                <a:cs typeface="+mn-cs"/>
              </a:defRPr>
            </a:lvl8pPr>
            <a:lvl9pPr marL="3656965" algn="l" defTabSz="914400" rtl="0" eaLnBrk="1" latinLnBrk="0" hangingPunct="1">
              <a:defRPr sz="1800" kern="1200">
                <a:solidFill>
                  <a:schemeClr val="lt1"/>
                </a:solidFill>
                <a:latin typeface="+mn-lt"/>
                <a:ea typeface="+mn-ea"/>
                <a:cs typeface="+mn-cs"/>
              </a:defRPr>
            </a:lvl9pPr>
          </a:lstStyle>
          <a:p>
            <a:pPr algn="ctr" defTabSz="685800">
              <a:defRPr/>
            </a:pPr>
            <a:endParaRPr lang="zh-CN" altLang="en-US" sz="1350">
              <a:solidFill>
                <a:srgbClr val="FFFFFF"/>
              </a:solidFill>
              <a:cs typeface="+mn-ea"/>
              <a:sym typeface="+mn-lt"/>
            </a:endParaRPr>
          </a:p>
        </p:txBody>
      </p:sp>
      <p:pic>
        <p:nvPicPr>
          <p:cNvPr id="13" name="图片 12">
            <a:extLst>
              <a:ext uri="{FF2B5EF4-FFF2-40B4-BE49-F238E27FC236}">
                <a16:creationId xmlns:a16="http://schemas.microsoft.com/office/drawing/2014/main" id="{EEECDBD9-C92C-7B4E-7422-C216A46C76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422042" y="-25814"/>
            <a:ext cx="679782" cy="679782"/>
          </a:xfrm>
          <a:prstGeom prst="rect">
            <a:avLst/>
          </a:prstGeom>
        </p:spPr>
      </p:pic>
      <p:sp>
        <p:nvSpPr>
          <p:cNvPr id="14" name="TextBox 34">
            <a:extLst>
              <a:ext uri="{FF2B5EF4-FFF2-40B4-BE49-F238E27FC236}">
                <a16:creationId xmlns:a16="http://schemas.microsoft.com/office/drawing/2014/main" id="{E126D0F6-970A-9A46-B8FC-3805ACC1CFC7}"/>
              </a:ext>
            </a:extLst>
          </p:cNvPr>
          <p:cNvSpPr txBox="1"/>
          <p:nvPr/>
        </p:nvSpPr>
        <p:spPr>
          <a:xfrm>
            <a:off x="481306" y="56041"/>
            <a:ext cx="6071894" cy="461665"/>
          </a:xfrm>
          <a:prstGeom prst="rect">
            <a:avLst/>
          </a:prstGeom>
          <a:noFill/>
        </p:spPr>
        <p:txBody>
          <a:bodyPr wrap="square" rtlCol="0">
            <a:spAutoFit/>
          </a:bodyPr>
          <a:lstStyle/>
          <a:p>
            <a:r>
              <a:rPr lang="zh-CN" altLang="en-US" sz="2400" b="1" spc="300" dirty="0">
                <a:solidFill>
                  <a:schemeClr val="bg1"/>
                </a:solidFill>
                <a:latin typeface="微软雅黑" panose="020B0503020204020204" pitchFamily="34" charset="-122"/>
                <a:ea typeface="微软雅黑" panose="020B0503020204020204" pitchFamily="34" charset="-122"/>
              </a:rPr>
              <a:t>工作复现（</a:t>
            </a:r>
            <a:r>
              <a:rPr lang="en-US" altLang="zh-CN" sz="2400" b="1" spc="300" dirty="0">
                <a:solidFill>
                  <a:schemeClr val="bg1"/>
                </a:solidFill>
                <a:latin typeface="微软雅黑" panose="020B0503020204020204" pitchFamily="34" charset="-122"/>
                <a:ea typeface="微软雅黑" panose="020B0503020204020204" pitchFamily="34" charset="-122"/>
              </a:rPr>
              <a:t>1/8</a:t>
            </a:r>
            <a:r>
              <a:rPr lang="zh-CN" altLang="en-US" sz="2400" b="1" spc="300" dirty="0">
                <a:solidFill>
                  <a:schemeClr val="bg1"/>
                </a:solidFill>
                <a:latin typeface="微软雅黑" panose="020B0503020204020204" pitchFamily="34" charset="-122"/>
                <a:ea typeface="微软雅黑" panose="020B0503020204020204" pitchFamily="34" charset="-122"/>
              </a:rPr>
              <a:t>）</a:t>
            </a:r>
          </a:p>
        </p:txBody>
      </p:sp>
      <p:cxnSp>
        <p:nvCxnSpPr>
          <p:cNvPr id="15" name="直接连接符 14">
            <a:extLst>
              <a:ext uri="{FF2B5EF4-FFF2-40B4-BE49-F238E27FC236}">
                <a16:creationId xmlns:a16="http://schemas.microsoft.com/office/drawing/2014/main" id="{AF5AB269-0B49-60F4-5B61-BEA3FF604335}"/>
              </a:ext>
            </a:extLst>
          </p:cNvPr>
          <p:cNvCxnSpPr>
            <a:cxnSpLocks/>
          </p:cNvCxnSpPr>
          <p:nvPr/>
        </p:nvCxnSpPr>
        <p:spPr>
          <a:xfrm>
            <a:off x="0" y="723464"/>
            <a:ext cx="9146843" cy="0"/>
          </a:xfrm>
          <a:prstGeom prst="line">
            <a:avLst/>
          </a:prstGeom>
          <a:ln w="28575">
            <a:solidFill>
              <a:schemeClr val="accent5">
                <a:lumMod val="75000"/>
              </a:schemeClr>
            </a:solidFill>
            <a:prstDash val="solid"/>
          </a:ln>
        </p:spPr>
        <p:style>
          <a:lnRef idx="1">
            <a:schemeClr val="accent1"/>
          </a:lnRef>
          <a:fillRef idx="0">
            <a:schemeClr val="accent1"/>
          </a:fillRef>
          <a:effectRef idx="0">
            <a:schemeClr val="accent1"/>
          </a:effectRef>
          <a:fontRef idx="minor">
            <a:schemeClr val="tx1"/>
          </a:fontRef>
        </p:style>
      </p:cxnSp>
      <p:pic>
        <p:nvPicPr>
          <p:cNvPr id="7" name="图片 6">
            <a:extLst>
              <a:ext uri="{FF2B5EF4-FFF2-40B4-BE49-F238E27FC236}">
                <a16:creationId xmlns:a16="http://schemas.microsoft.com/office/drawing/2014/main" id="{82623D88-88C1-1C55-89F1-F72BBEA6C432}"/>
              </a:ext>
            </a:extLst>
          </p:cNvPr>
          <p:cNvPicPr>
            <a:picLocks noChangeAspect="1"/>
          </p:cNvPicPr>
          <p:nvPr/>
        </p:nvPicPr>
        <p:blipFill>
          <a:blip r:embed="rId3"/>
          <a:stretch>
            <a:fillRect/>
          </a:stretch>
        </p:blipFill>
        <p:spPr>
          <a:xfrm>
            <a:off x="172941" y="893706"/>
            <a:ext cx="5799411" cy="4042362"/>
          </a:xfrm>
          <a:prstGeom prst="rect">
            <a:avLst/>
          </a:prstGeom>
        </p:spPr>
      </p:pic>
    </p:spTree>
    <p:extLst>
      <p:ext uri="{BB962C8B-B14F-4D97-AF65-F5344CB8AC3E}">
        <p14:creationId xmlns:p14="http://schemas.microsoft.com/office/powerpoint/2010/main" val="83189731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2FAA3B67-4378-0BC3-AD1E-3B79E3B766AE}"/>
              </a:ext>
            </a:extLst>
          </p:cNvPr>
          <p:cNvSpPr txBox="1"/>
          <p:nvPr/>
        </p:nvSpPr>
        <p:spPr>
          <a:xfrm>
            <a:off x="5107344" y="824209"/>
            <a:ext cx="3863715" cy="646331"/>
          </a:xfrm>
          <a:prstGeom prst="rect">
            <a:avLst/>
          </a:prstGeom>
          <a:noFill/>
        </p:spPr>
        <p:txBody>
          <a:bodyPr wrap="square">
            <a:spAutoFit/>
          </a:bodyPr>
          <a:lstStyle/>
          <a:p>
            <a:r>
              <a:rPr lang="en-US" altLang="zh-CN" dirty="0"/>
              <a:t>Encoder and Decoder for inpainting branch</a:t>
            </a:r>
            <a:endParaRPr lang="zh-CN" altLang="en-US" dirty="0"/>
          </a:p>
        </p:txBody>
      </p:sp>
      <p:sp>
        <p:nvSpPr>
          <p:cNvPr id="10" name="矩形 9">
            <a:extLst>
              <a:ext uri="{FF2B5EF4-FFF2-40B4-BE49-F238E27FC236}">
                <a16:creationId xmlns:a16="http://schemas.microsoft.com/office/drawing/2014/main" id="{CC036A62-A141-14ED-3809-998EB349B356}"/>
              </a:ext>
            </a:extLst>
          </p:cNvPr>
          <p:cNvSpPr/>
          <p:nvPr/>
        </p:nvSpPr>
        <p:spPr>
          <a:xfrm>
            <a:off x="53612" y="616"/>
            <a:ext cx="106186" cy="550394"/>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矩形 10">
            <a:extLst>
              <a:ext uri="{FF2B5EF4-FFF2-40B4-BE49-F238E27FC236}">
                <a16:creationId xmlns:a16="http://schemas.microsoft.com/office/drawing/2014/main" id="{39359E00-8D29-711C-0AC8-9574F090B273}"/>
              </a:ext>
            </a:extLst>
          </p:cNvPr>
          <p:cNvSpPr/>
          <p:nvPr/>
        </p:nvSpPr>
        <p:spPr>
          <a:xfrm>
            <a:off x="213995" y="616"/>
            <a:ext cx="2043260" cy="550394"/>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五边形 6">
            <a:extLst>
              <a:ext uri="{FF2B5EF4-FFF2-40B4-BE49-F238E27FC236}">
                <a16:creationId xmlns:a16="http://schemas.microsoft.com/office/drawing/2014/main" id="{C1CBA540-25B7-8673-70C9-E43B506C4ACE}"/>
              </a:ext>
            </a:extLst>
          </p:cNvPr>
          <p:cNvSpPr/>
          <p:nvPr/>
        </p:nvSpPr>
        <p:spPr>
          <a:xfrm>
            <a:off x="2256151" y="0"/>
            <a:ext cx="6123715" cy="553223"/>
          </a:xfrm>
          <a:prstGeom prst="homePlate">
            <a:avLst/>
          </a:prstGeom>
          <a:solidFill>
            <a:schemeClr val="accent5">
              <a:lumMod val="75000"/>
            </a:schemeClr>
          </a:solidFill>
          <a:ln w="25400" cap="flat" cmpd="sng" algn="ctr">
            <a:noFill/>
            <a:prstDash val="solid"/>
          </a:ln>
          <a:effectLst/>
        </p:spPr>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165" algn="l" defTabSz="914400" rtl="0" eaLnBrk="1" latinLnBrk="0" hangingPunct="1">
              <a:defRPr sz="1800" kern="1200">
                <a:solidFill>
                  <a:schemeClr val="lt1"/>
                </a:solidFill>
                <a:latin typeface="+mn-lt"/>
                <a:ea typeface="+mn-ea"/>
                <a:cs typeface="+mn-cs"/>
              </a:defRPr>
            </a:lvl5pPr>
            <a:lvl6pPr marL="2285365" algn="l" defTabSz="914400" rtl="0" eaLnBrk="1" latinLnBrk="0" hangingPunct="1">
              <a:defRPr sz="1800" kern="1200">
                <a:solidFill>
                  <a:schemeClr val="lt1"/>
                </a:solidFill>
                <a:latin typeface="+mn-lt"/>
                <a:ea typeface="+mn-ea"/>
                <a:cs typeface="+mn-cs"/>
              </a:defRPr>
            </a:lvl6pPr>
            <a:lvl7pPr marL="2742565" algn="l" defTabSz="914400" rtl="0" eaLnBrk="1" latinLnBrk="0" hangingPunct="1">
              <a:defRPr sz="1800" kern="1200">
                <a:solidFill>
                  <a:schemeClr val="lt1"/>
                </a:solidFill>
                <a:latin typeface="+mn-lt"/>
                <a:ea typeface="+mn-ea"/>
                <a:cs typeface="+mn-cs"/>
              </a:defRPr>
            </a:lvl7pPr>
            <a:lvl8pPr marL="3199765" algn="l" defTabSz="914400" rtl="0" eaLnBrk="1" latinLnBrk="0" hangingPunct="1">
              <a:defRPr sz="1800" kern="1200">
                <a:solidFill>
                  <a:schemeClr val="lt1"/>
                </a:solidFill>
                <a:latin typeface="+mn-lt"/>
                <a:ea typeface="+mn-ea"/>
                <a:cs typeface="+mn-cs"/>
              </a:defRPr>
            </a:lvl8pPr>
            <a:lvl9pPr marL="3656965" algn="l" defTabSz="914400" rtl="0" eaLnBrk="1" latinLnBrk="0" hangingPunct="1">
              <a:defRPr sz="1800" kern="1200">
                <a:solidFill>
                  <a:schemeClr val="lt1"/>
                </a:solidFill>
                <a:latin typeface="+mn-lt"/>
                <a:ea typeface="+mn-ea"/>
                <a:cs typeface="+mn-cs"/>
              </a:defRPr>
            </a:lvl9pPr>
          </a:lstStyle>
          <a:p>
            <a:pPr algn="ctr" defTabSz="685800">
              <a:defRPr/>
            </a:pPr>
            <a:endParaRPr lang="zh-CN" altLang="en-US" sz="1350">
              <a:solidFill>
                <a:srgbClr val="FFFFFF"/>
              </a:solidFill>
              <a:cs typeface="+mn-ea"/>
              <a:sym typeface="+mn-lt"/>
            </a:endParaRPr>
          </a:p>
        </p:txBody>
      </p:sp>
      <p:pic>
        <p:nvPicPr>
          <p:cNvPr id="13" name="图片 12">
            <a:extLst>
              <a:ext uri="{FF2B5EF4-FFF2-40B4-BE49-F238E27FC236}">
                <a16:creationId xmlns:a16="http://schemas.microsoft.com/office/drawing/2014/main" id="{EEECDBD9-C92C-7B4E-7422-C216A46C76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422042" y="-25814"/>
            <a:ext cx="679782" cy="679782"/>
          </a:xfrm>
          <a:prstGeom prst="rect">
            <a:avLst/>
          </a:prstGeom>
        </p:spPr>
      </p:pic>
      <p:sp>
        <p:nvSpPr>
          <p:cNvPr id="14" name="TextBox 34">
            <a:extLst>
              <a:ext uri="{FF2B5EF4-FFF2-40B4-BE49-F238E27FC236}">
                <a16:creationId xmlns:a16="http://schemas.microsoft.com/office/drawing/2014/main" id="{E126D0F6-970A-9A46-B8FC-3805ACC1CFC7}"/>
              </a:ext>
            </a:extLst>
          </p:cNvPr>
          <p:cNvSpPr txBox="1"/>
          <p:nvPr/>
        </p:nvSpPr>
        <p:spPr>
          <a:xfrm>
            <a:off x="481306" y="56041"/>
            <a:ext cx="6071894" cy="461665"/>
          </a:xfrm>
          <a:prstGeom prst="rect">
            <a:avLst/>
          </a:prstGeom>
          <a:noFill/>
        </p:spPr>
        <p:txBody>
          <a:bodyPr wrap="square" rtlCol="0">
            <a:spAutoFit/>
          </a:bodyPr>
          <a:lstStyle/>
          <a:p>
            <a:r>
              <a:rPr lang="zh-CN" altLang="en-US" sz="2400" b="1" spc="300" dirty="0">
                <a:solidFill>
                  <a:schemeClr val="bg1"/>
                </a:solidFill>
                <a:latin typeface="微软雅黑" panose="020B0503020204020204" pitchFamily="34" charset="-122"/>
                <a:ea typeface="微软雅黑" panose="020B0503020204020204" pitchFamily="34" charset="-122"/>
              </a:rPr>
              <a:t>工作复现（</a:t>
            </a:r>
            <a:r>
              <a:rPr lang="en-US" altLang="zh-CN" sz="2400" b="1" spc="300" dirty="0">
                <a:solidFill>
                  <a:schemeClr val="bg1"/>
                </a:solidFill>
                <a:latin typeface="微软雅黑" panose="020B0503020204020204" pitchFamily="34" charset="-122"/>
                <a:ea typeface="微软雅黑" panose="020B0503020204020204" pitchFamily="34" charset="-122"/>
              </a:rPr>
              <a:t>1/8</a:t>
            </a:r>
            <a:r>
              <a:rPr lang="zh-CN" altLang="en-US" sz="2400" b="1" spc="300" dirty="0">
                <a:solidFill>
                  <a:schemeClr val="bg1"/>
                </a:solidFill>
                <a:latin typeface="微软雅黑" panose="020B0503020204020204" pitchFamily="34" charset="-122"/>
                <a:ea typeface="微软雅黑" panose="020B0503020204020204" pitchFamily="34" charset="-122"/>
              </a:rPr>
              <a:t>）</a:t>
            </a:r>
          </a:p>
        </p:txBody>
      </p:sp>
      <p:cxnSp>
        <p:nvCxnSpPr>
          <p:cNvPr id="15" name="直接连接符 14">
            <a:extLst>
              <a:ext uri="{FF2B5EF4-FFF2-40B4-BE49-F238E27FC236}">
                <a16:creationId xmlns:a16="http://schemas.microsoft.com/office/drawing/2014/main" id="{AF5AB269-0B49-60F4-5B61-BEA3FF604335}"/>
              </a:ext>
            </a:extLst>
          </p:cNvPr>
          <p:cNvCxnSpPr>
            <a:cxnSpLocks/>
          </p:cNvCxnSpPr>
          <p:nvPr/>
        </p:nvCxnSpPr>
        <p:spPr>
          <a:xfrm>
            <a:off x="0" y="723464"/>
            <a:ext cx="9146843" cy="0"/>
          </a:xfrm>
          <a:prstGeom prst="line">
            <a:avLst/>
          </a:prstGeom>
          <a:ln w="28575">
            <a:solidFill>
              <a:schemeClr val="accent5">
                <a:lumMod val="75000"/>
              </a:schemeClr>
            </a:solidFill>
            <a:prstDash val="solid"/>
          </a:ln>
        </p:spPr>
        <p:style>
          <a:lnRef idx="1">
            <a:schemeClr val="accent1"/>
          </a:lnRef>
          <a:fillRef idx="0">
            <a:schemeClr val="accent1"/>
          </a:fillRef>
          <a:effectRef idx="0">
            <a:schemeClr val="accent1"/>
          </a:effectRef>
          <a:fontRef idx="minor">
            <a:schemeClr val="tx1"/>
          </a:fontRef>
        </p:style>
      </p:cxnSp>
      <p:pic>
        <p:nvPicPr>
          <p:cNvPr id="5" name="图片 4">
            <a:extLst>
              <a:ext uri="{FF2B5EF4-FFF2-40B4-BE49-F238E27FC236}">
                <a16:creationId xmlns:a16="http://schemas.microsoft.com/office/drawing/2014/main" id="{347CFAB2-F7F3-272E-5F95-7A14926C44A0}"/>
              </a:ext>
            </a:extLst>
          </p:cNvPr>
          <p:cNvPicPr>
            <a:picLocks noChangeAspect="1"/>
          </p:cNvPicPr>
          <p:nvPr/>
        </p:nvPicPr>
        <p:blipFill>
          <a:blip r:embed="rId3"/>
          <a:stretch>
            <a:fillRect/>
          </a:stretch>
        </p:blipFill>
        <p:spPr>
          <a:xfrm>
            <a:off x="42176" y="0"/>
            <a:ext cx="4230660" cy="5143500"/>
          </a:xfrm>
          <a:prstGeom prst="rect">
            <a:avLst/>
          </a:prstGeom>
        </p:spPr>
      </p:pic>
    </p:spTree>
    <p:extLst>
      <p:ext uri="{BB962C8B-B14F-4D97-AF65-F5344CB8AC3E}">
        <p14:creationId xmlns:p14="http://schemas.microsoft.com/office/powerpoint/2010/main" val="5839291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2FAA3B67-4378-0BC3-AD1E-3B79E3B766AE}"/>
              </a:ext>
            </a:extLst>
          </p:cNvPr>
          <p:cNvSpPr txBox="1"/>
          <p:nvPr/>
        </p:nvSpPr>
        <p:spPr>
          <a:xfrm>
            <a:off x="5107344" y="824209"/>
            <a:ext cx="3863715" cy="646331"/>
          </a:xfrm>
          <a:prstGeom prst="rect">
            <a:avLst/>
          </a:prstGeom>
          <a:noFill/>
        </p:spPr>
        <p:txBody>
          <a:bodyPr wrap="square">
            <a:spAutoFit/>
          </a:bodyPr>
          <a:lstStyle/>
          <a:p>
            <a:r>
              <a:rPr lang="en-US" altLang="zh-CN" dirty="0"/>
              <a:t>Encoder and Decoder for inpainting branch</a:t>
            </a:r>
            <a:endParaRPr lang="zh-CN" altLang="en-US" dirty="0"/>
          </a:p>
        </p:txBody>
      </p:sp>
      <p:sp>
        <p:nvSpPr>
          <p:cNvPr id="10" name="矩形 9">
            <a:extLst>
              <a:ext uri="{FF2B5EF4-FFF2-40B4-BE49-F238E27FC236}">
                <a16:creationId xmlns:a16="http://schemas.microsoft.com/office/drawing/2014/main" id="{CC036A62-A141-14ED-3809-998EB349B356}"/>
              </a:ext>
            </a:extLst>
          </p:cNvPr>
          <p:cNvSpPr/>
          <p:nvPr/>
        </p:nvSpPr>
        <p:spPr>
          <a:xfrm>
            <a:off x="53612" y="616"/>
            <a:ext cx="106186" cy="550394"/>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矩形 10">
            <a:extLst>
              <a:ext uri="{FF2B5EF4-FFF2-40B4-BE49-F238E27FC236}">
                <a16:creationId xmlns:a16="http://schemas.microsoft.com/office/drawing/2014/main" id="{39359E00-8D29-711C-0AC8-9574F090B273}"/>
              </a:ext>
            </a:extLst>
          </p:cNvPr>
          <p:cNvSpPr/>
          <p:nvPr/>
        </p:nvSpPr>
        <p:spPr>
          <a:xfrm>
            <a:off x="213995" y="616"/>
            <a:ext cx="2043260" cy="550394"/>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五边形 6">
            <a:extLst>
              <a:ext uri="{FF2B5EF4-FFF2-40B4-BE49-F238E27FC236}">
                <a16:creationId xmlns:a16="http://schemas.microsoft.com/office/drawing/2014/main" id="{C1CBA540-25B7-8673-70C9-E43B506C4ACE}"/>
              </a:ext>
            </a:extLst>
          </p:cNvPr>
          <p:cNvSpPr/>
          <p:nvPr/>
        </p:nvSpPr>
        <p:spPr>
          <a:xfrm>
            <a:off x="2256151" y="0"/>
            <a:ext cx="6123715" cy="553223"/>
          </a:xfrm>
          <a:prstGeom prst="homePlate">
            <a:avLst/>
          </a:prstGeom>
          <a:solidFill>
            <a:schemeClr val="accent5">
              <a:lumMod val="75000"/>
            </a:schemeClr>
          </a:solidFill>
          <a:ln w="25400" cap="flat" cmpd="sng" algn="ctr">
            <a:noFill/>
            <a:prstDash val="solid"/>
          </a:ln>
          <a:effectLst/>
        </p:spPr>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165" algn="l" defTabSz="914400" rtl="0" eaLnBrk="1" latinLnBrk="0" hangingPunct="1">
              <a:defRPr sz="1800" kern="1200">
                <a:solidFill>
                  <a:schemeClr val="lt1"/>
                </a:solidFill>
                <a:latin typeface="+mn-lt"/>
                <a:ea typeface="+mn-ea"/>
                <a:cs typeface="+mn-cs"/>
              </a:defRPr>
            </a:lvl5pPr>
            <a:lvl6pPr marL="2285365" algn="l" defTabSz="914400" rtl="0" eaLnBrk="1" latinLnBrk="0" hangingPunct="1">
              <a:defRPr sz="1800" kern="1200">
                <a:solidFill>
                  <a:schemeClr val="lt1"/>
                </a:solidFill>
                <a:latin typeface="+mn-lt"/>
                <a:ea typeface="+mn-ea"/>
                <a:cs typeface="+mn-cs"/>
              </a:defRPr>
            </a:lvl6pPr>
            <a:lvl7pPr marL="2742565" algn="l" defTabSz="914400" rtl="0" eaLnBrk="1" latinLnBrk="0" hangingPunct="1">
              <a:defRPr sz="1800" kern="1200">
                <a:solidFill>
                  <a:schemeClr val="lt1"/>
                </a:solidFill>
                <a:latin typeface="+mn-lt"/>
                <a:ea typeface="+mn-ea"/>
                <a:cs typeface="+mn-cs"/>
              </a:defRPr>
            </a:lvl7pPr>
            <a:lvl8pPr marL="3199765" algn="l" defTabSz="914400" rtl="0" eaLnBrk="1" latinLnBrk="0" hangingPunct="1">
              <a:defRPr sz="1800" kern="1200">
                <a:solidFill>
                  <a:schemeClr val="lt1"/>
                </a:solidFill>
                <a:latin typeface="+mn-lt"/>
                <a:ea typeface="+mn-ea"/>
                <a:cs typeface="+mn-cs"/>
              </a:defRPr>
            </a:lvl8pPr>
            <a:lvl9pPr marL="3656965" algn="l" defTabSz="914400" rtl="0" eaLnBrk="1" latinLnBrk="0" hangingPunct="1">
              <a:defRPr sz="1800" kern="1200">
                <a:solidFill>
                  <a:schemeClr val="lt1"/>
                </a:solidFill>
                <a:latin typeface="+mn-lt"/>
                <a:ea typeface="+mn-ea"/>
                <a:cs typeface="+mn-cs"/>
              </a:defRPr>
            </a:lvl9pPr>
          </a:lstStyle>
          <a:p>
            <a:pPr algn="ctr" defTabSz="685800">
              <a:defRPr/>
            </a:pPr>
            <a:endParaRPr lang="zh-CN" altLang="en-US" sz="1350">
              <a:solidFill>
                <a:srgbClr val="FFFFFF"/>
              </a:solidFill>
              <a:cs typeface="+mn-ea"/>
              <a:sym typeface="+mn-lt"/>
            </a:endParaRPr>
          </a:p>
        </p:txBody>
      </p:sp>
      <p:pic>
        <p:nvPicPr>
          <p:cNvPr id="13" name="图片 12">
            <a:extLst>
              <a:ext uri="{FF2B5EF4-FFF2-40B4-BE49-F238E27FC236}">
                <a16:creationId xmlns:a16="http://schemas.microsoft.com/office/drawing/2014/main" id="{EEECDBD9-C92C-7B4E-7422-C216A46C76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422042" y="-25814"/>
            <a:ext cx="679782" cy="679782"/>
          </a:xfrm>
          <a:prstGeom prst="rect">
            <a:avLst/>
          </a:prstGeom>
        </p:spPr>
      </p:pic>
      <p:sp>
        <p:nvSpPr>
          <p:cNvPr id="14" name="TextBox 34">
            <a:extLst>
              <a:ext uri="{FF2B5EF4-FFF2-40B4-BE49-F238E27FC236}">
                <a16:creationId xmlns:a16="http://schemas.microsoft.com/office/drawing/2014/main" id="{E126D0F6-970A-9A46-B8FC-3805ACC1CFC7}"/>
              </a:ext>
            </a:extLst>
          </p:cNvPr>
          <p:cNvSpPr txBox="1"/>
          <p:nvPr/>
        </p:nvSpPr>
        <p:spPr>
          <a:xfrm>
            <a:off x="481306" y="56041"/>
            <a:ext cx="6071894" cy="461665"/>
          </a:xfrm>
          <a:prstGeom prst="rect">
            <a:avLst/>
          </a:prstGeom>
          <a:noFill/>
        </p:spPr>
        <p:txBody>
          <a:bodyPr wrap="square" rtlCol="0">
            <a:spAutoFit/>
          </a:bodyPr>
          <a:lstStyle/>
          <a:p>
            <a:r>
              <a:rPr lang="zh-CN" altLang="en-US" sz="2400" b="1" spc="300" dirty="0">
                <a:solidFill>
                  <a:schemeClr val="bg1"/>
                </a:solidFill>
                <a:latin typeface="微软雅黑" panose="020B0503020204020204" pitchFamily="34" charset="-122"/>
                <a:ea typeface="微软雅黑" panose="020B0503020204020204" pitchFamily="34" charset="-122"/>
              </a:rPr>
              <a:t>工作复现（</a:t>
            </a:r>
            <a:r>
              <a:rPr lang="en-US" altLang="zh-CN" sz="2400" b="1" spc="300" dirty="0">
                <a:solidFill>
                  <a:schemeClr val="bg1"/>
                </a:solidFill>
                <a:latin typeface="微软雅黑" panose="020B0503020204020204" pitchFamily="34" charset="-122"/>
                <a:ea typeface="微软雅黑" panose="020B0503020204020204" pitchFamily="34" charset="-122"/>
              </a:rPr>
              <a:t>1/8</a:t>
            </a:r>
            <a:r>
              <a:rPr lang="zh-CN" altLang="en-US" sz="2400" b="1" spc="300" dirty="0">
                <a:solidFill>
                  <a:schemeClr val="bg1"/>
                </a:solidFill>
                <a:latin typeface="微软雅黑" panose="020B0503020204020204" pitchFamily="34" charset="-122"/>
                <a:ea typeface="微软雅黑" panose="020B0503020204020204" pitchFamily="34" charset="-122"/>
              </a:rPr>
              <a:t>）</a:t>
            </a:r>
          </a:p>
        </p:txBody>
      </p:sp>
      <p:cxnSp>
        <p:nvCxnSpPr>
          <p:cNvPr id="15" name="直接连接符 14">
            <a:extLst>
              <a:ext uri="{FF2B5EF4-FFF2-40B4-BE49-F238E27FC236}">
                <a16:creationId xmlns:a16="http://schemas.microsoft.com/office/drawing/2014/main" id="{AF5AB269-0B49-60F4-5B61-BEA3FF604335}"/>
              </a:ext>
            </a:extLst>
          </p:cNvPr>
          <p:cNvCxnSpPr>
            <a:cxnSpLocks/>
          </p:cNvCxnSpPr>
          <p:nvPr/>
        </p:nvCxnSpPr>
        <p:spPr>
          <a:xfrm>
            <a:off x="0" y="723464"/>
            <a:ext cx="9146843" cy="0"/>
          </a:xfrm>
          <a:prstGeom prst="line">
            <a:avLst/>
          </a:prstGeom>
          <a:ln w="28575">
            <a:solidFill>
              <a:schemeClr val="accent5">
                <a:lumMod val="75000"/>
              </a:schemeClr>
            </a:solidFill>
            <a:prstDash val="solid"/>
          </a:ln>
        </p:spPr>
        <p:style>
          <a:lnRef idx="1">
            <a:schemeClr val="accent1"/>
          </a:lnRef>
          <a:fillRef idx="0">
            <a:schemeClr val="accent1"/>
          </a:fillRef>
          <a:effectRef idx="0">
            <a:schemeClr val="accent1"/>
          </a:effectRef>
          <a:fontRef idx="minor">
            <a:schemeClr val="tx1"/>
          </a:fontRef>
        </p:style>
      </p:cxnSp>
      <p:pic>
        <p:nvPicPr>
          <p:cNvPr id="4" name="图片 3">
            <a:extLst>
              <a:ext uri="{FF2B5EF4-FFF2-40B4-BE49-F238E27FC236}">
                <a16:creationId xmlns:a16="http://schemas.microsoft.com/office/drawing/2014/main" id="{47CCF32B-D0BE-9727-3B9F-DCD37DEF32E4}"/>
              </a:ext>
            </a:extLst>
          </p:cNvPr>
          <p:cNvPicPr>
            <a:picLocks noChangeAspect="1"/>
          </p:cNvPicPr>
          <p:nvPr/>
        </p:nvPicPr>
        <p:blipFill>
          <a:blip r:embed="rId3"/>
          <a:stretch>
            <a:fillRect/>
          </a:stretch>
        </p:blipFill>
        <p:spPr>
          <a:xfrm>
            <a:off x="0" y="824209"/>
            <a:ext cx="7447127" cy="4184075"/>
          </a:xfrm>
          <a:prstGeom prst="rect">
            <a:avLst/>
          </a:prstGeom>
        </p:spPr>
      </p:pic>
    </p:spTree>
    <p:extLst>
      <p:ext uri="{BB962C8B-B14F-4D97-AF65-F5344CB8AC3E}">
        <p14:creationId xmlns:p14="http://schemas.microsoft.com/office/powerpoint/2010/main" val="19111542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2FAA3B67-4378-0BC3-AD1E-3B79E3B766AE}"/>
              </a:ext>
            </a:extLst>
          </p:cNvPr>
          <p:cNvSpPr txBox="1"/>
          <p:nvPr/>
        </p:nvSpPr>
        <p:spPr>
          <a:xfrm>
            <a:off x="5492536" y="861963"/>
            <a:ext cx="3863715" cy="646331"/>
          </a:xfrm>
          <a:prstGeom prst="rect">
            <a:avLst/>
          </a:prstGeom>
          <a:noFill/>
        </p:spPr>
        <p:txBody>
          <a:bodyPr wrap="square">
            <a:spAutoFit/>
          </a:bodyPr>
          <a:lstStyle/>
          <a:p>
            <a:r>
              <a:rPr lang="en-US" altLang="zh-CN" dirty="0"/>
              <a:t>Encoder and Decoder for inpainting branch</a:t>
            </a:r>
            <a:endParaRPr lang="zh-CN" altLang="en-US" dirty="0"/>
          </a:p>
        </p:txBody>
      </p:sp>
      <p:sp>
        <p:nvSpPr>
          <p:cNvPr id="10" name="矩形 9">
            <a:extLst>
              <a:ext uri="{FF2B5EF4-FFF2-40B4-BE49-F238E27FC236}">
                <a16:creationId xmlns:a16="http://schemas.microsoft.com/office/drawing/2014/main" id="{CC036A62-A141-14ED-3809-998EB349B356}"/>
              </a:ext>
            </a:extLst>
          </p:cNvPr>
          <p:cNvSpPr/>
          <p:nvPr/>
        </p:nvSpPr>
        <p:spPr>
          <a:xfrm>
            <a:off x="53612" y="616"/>
            <a:ext cx="106186" cy="550394"/>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矩形 10">
            <a:extLst>
              <a:ext uri="{FF2B5EF4-FFF2-40B4-BE49-F238E27FC236}">
                <a16:creationId xmlns:a16="http://schemas.microsoft.com/office/drawing/2014/main" id="{39359E00-8D29-711C-0AC8-9574F090B273}"/>
              </a:ext>
            </a:extLst>
          </p:cNvPr>
          <p:cNvSpPr/>
          <p:nvPr/>
        </p:nvSpPr>
        <p:spPr>
          <a:xfrm>
            <a:off x="213995" y="616"/>
            <a:ext cx="2043260" cy="550394"/>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五边形 6">
            <a:extLst>
              <a:ext uri="{FF2B5EF4-FFF2-40B4-BE49-F238E27FC236}">
                <a16:creationId xmlns:a16="http://schemas.microsoft.com/office/drawing/2014/main" id="{C1CBA540-25B7-8673-70C9-E43B506C4ACE}"/>
              </a:ext>
            </a:extLst>
          </p:cNvPr>
          <p:cNvSpPr/>
          <p:nvPr/>
        </p:nvSpPr>
        <p:spPr>
          <a:xfrm>
            <a:off x="2256151" y="0"/>
            <a:ext cx="6123715" cy="553223"/>
          </a:xfrm>
          <a:prstGeom prst="homePlate">
            <a:avLst/>
          </a:prstGeom>
          <a:solidFill>
            <a:schemeClr val="accent5">
              <a:lumMod val="75000"/>
            </a:schemeClr>
          </a:solidFill>
          <a:ln w="25400" cap="flat" cmpd="sng" algn="ctr">
            <a:noFill/>
            <a:prstDash val="solid"/>
          </a:ln>
          <a:effectLst/>
        </p:spPr>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165" algn="l" defTabSz="914400" rtl="0" eaLnBrk="1" latinLnBrk="0" hangingPunct="1">
              <a:defRPr sz="1800" kern="1200">
                <a:solidFill>
                  <a:schemeClr val="lt1"/>
                </a:solidFill>
                <a:latin typeface="+mn-lt"/>
                <a:ea typeface="+mn-ea"/>
                <a:cs typeface="+mn-cs"/>
              </a:defRPr>
            </a:lvl5pPr>
            <a:lvl6pPr marL="2285365" algn="l" defTabSz="914400" rtl="0" eaLnBrk="1" latinLnBrk="0" hangingPunct="1">
              <a:defRPr sz="1800" kern="1200">
                <a:solidFill>
                  <a:schemeClr val="lt1"/>
                </a:solidFill>
                <a:latin typeface="+mn-lt"/>
                <a:ea typeface="+mn-ea"/>
                <a:cs typeface="+mn-cs"/>
              </a:defRPr>
            </a:lvl6pPr>
            <a:lvl7pPr marL="2742565" algn="l" defTabSz="914400" rtl="0" eaLnBrk="1" latinLnBrk="0" hangingPunct="1">
              <a:defRPr sz="1800" kern="1200">
                <a:solidFill>
                  <a:schemeClr val="lt1"/>
                </a:solidFill>
                <a:latin typeface="+mn-lt"/>
                <a:ea typeface="+mn-ea"/>
                <a:cs typeface="+mn-cs"/>
              </a:defRPr>
            </a:lvl7pPr>
            <a:lvl8pPr marL="3199765" algn="l" defTabSz="914400" rtl="0" eaLnBrk="1" latinLnBrk="0" hangingPunct="1">
              <a:defRPr sz="1800" kern="1200">
                <a:solidFill>
                  <a:schemeClr val="lt1"/>
                </a:solidFill>
                <a:latin typeface="+mn-lt"/>
                <a:ea typeface="+mn-ea"/>
                <a:cs typeface="+mn-cs"/>
              </a:defRPr>
            </a:lvl8pPr>
            <a:lvl9pPr marL="3656965" algn="l" defTabSz="914400" rtl="0" eaLnBrk="1" latinLnBrk="0" hangingPunct="1">
              <a:defRPr sz="1800" kern="1200">
                <a:solidFill>
                  <a:schemeClr val="lt1"/>
                </a:solidFill>
                <a:latin typeface="+mn-lt"/>
                <a:ea typeface="+mn-ea"/>
                <a:cs typeface="+mn-cs"/>
              </a:defRPr>
            </a:lvl9pPr>
          </a:lstStyle>
          <a:p>
            <a:pPr algn="ctr" defTabSz="685800">
              <a:defRPr/>
            </a:pPr>
            <a:endParaRPr lang="zh-CN" altLang="en-US" sz="1350">
              <a:solidFill>
                <a:srgbClr val="FFFFFF"/>
              </a:solidFill>
              <a:cs typeface="+mn-ea"/>
              <a:sym typeface="+mn-lt"/>
            </a:endParaRPr>
          </a:p>
        </p:txBody>
      </p:sp>
      <p:pic>
        <p:nvPicPr>
          <p:cNvPr id="13" name="图片 12">
            <a:extLst>
              <a:ext uri="{FF2B5EF4-FFF2-40B4-BE49-F238E27FC236}">
                <a16:creationId xmlns:a16="http://schemas.microsoft.com/office/drawing/2014/main" id="{EEECDBD9-C92C-7B4E-7422-C216A46C76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422042" y="-25814"/>
            <a:ext cx="679782" cy="679782"/>
          </a:xfrm>
          <a:prstGeom prst="rect">
            <a:avLst/>
          </a:prstGeom>
        </p:spPr>
      </p:pic>
      <p:sp>
        <p:nvSpPr>
          <p:cNvPr id="14" name="TextBox 34">
            <a:extLst>
              <a:ext uri="{FF2B5EF4-FFF2-40B4-BE49-F238E27FC236}">
                <a16:creationId xmlns:a16="http://schemas.microsoft.com/office/drawing/2014/main" id="{E126D0F6-970A-9A46-B8FC-3805ACC1CFC7}"/>
              </a:ext>
            </a:extLst>
          </p:cNvPr>
          <p:cNvSpPr txBox="1"/>
          <p:nvPr/>
        </p:nvSpPr>
        <p:spPr>
          <a:xfrm>
            <a:off x="481306" y="56041"/>
            <a:ext cx="6071894" cy="461665"/>
          </a:xfrm>
          <a:prstGeom prst="rect">
            <a:avLst/>
          </a:prstGeom>
          <a:noFill/>
        </p:spPr>
        <p:txBody>
          <a:bodyPr wrap="square" rtlCol="0">
            <a:spAutoFit/>
          </a:bodyPr>
          <a:lstStyle/>
          <a:p>
            <a:r>
              <a:rPr lang="zh-CN" altLang="en-US" sz="2400" b="1" spc="300" dirty="0">
                <a:solidFill>
                  <a:schemeClr val="bg1"/>
                </a:solidFill>
                <a:latin typeface="微软雅黑" panose="020B0503020204020204" pitchFamily="34" charset="-122"/>
                <a:ea typeface="微软雅黑" panose="020B0503020204020204" pitchFamily="34" charset="-122"/>
              </a:rPr>
              <a:t>工作复现（</a:t>
            </a:r>
            <a:r>
              <a:rPr lang="en-US" altLang="zh-CN" sz="2400" b="1" spc="300" dirty="0">
                <a:solidFill>
                  <a:schemeClr val="bg1"/>
                </a:solidFill>
                <a:latin typeface="微软雅黑" panose="020B0503020204020204" pitchFamily="34" charset="-122"/>
                <a:ea typeface="微软雅黑" panose="020B0503020204020204" pitchFamily="34" charset="-122"/>
              </a:rPr>
              <a:t>1/8</a:t>
            </a:r>
            <a:r>
              <a:rPr lang="zh-CN" altLang="en-US" sz="2400" b="1" spc="300" dirty="0">
                <a:solidFill>
                  <a:schemeClr val="bg1"/>
                </a:solidFill>
                <a:latin typeface="微软雅黑" panose="020B0503020204020204" pitchFamily="34" charset="-122"/>
                <a:ea typeface="微软雅黑" panose="020B0503020204020204" pitchFamily="34" charset="-122"/>
              </a:rPr>
              <a:t>）</a:t>
            </a:r>
          </a:p>
        </p:txBody>
      </p:sp>
      <p:cxnSp>
        <p:nvCxnSpPr>
          <p:cNvPr id="15" name="直接连接符 14">
            <a:extLst>
              <a:ext uri="{FF2B5EF4-FFF2-40B4-BE49-F238E27FC236}">
                <a16:creationId xmlns:a16="http://schemas.microsoft.com/office/drawing/2014/main" id="{AF5AB269-0B49-60F4-5B61-BEA3FF604335}"/>
              </a:ext>
            </a:extLst>
          </p:cNvPr>
          <p:cNvCxnSpPr>
            <a:cxnSpLocks/>
          </p:cNvCxnSpPr>
          <p:nvPr/>
        </p:nvCxnSpPr>
        <p:spPr>
          <a:xfrm>
            <a:off x="0" y="723464"/>
            <a:ext cx="9146843" cy="0"/>
          </a:xfrm>
          <a:prstGeom prst="line">
            <a:avLst/>
          </a:prstGeom>
          <a:ln w="28575">
            <a:solidFill>
              <a:schemeClr val="accent5">
                <a:lumMod val="75000"/>
              </a:schemeClr>
            </a:solidFill>
            <a:prstDash val="solid"/>
          </a:ln>
        </p:spPr>
        <p:style>
          <a:lnRef idx="1">
            <a:schemeClr val="accent1"/>
          </a:lnRef>
          <a:fillRef idx="0">
            <a:schemeClr val="accent1"/>
          </a:fillRef>
          <a:effectRef idx="0">
            <a:schemeClr val="accent1"/>
          </a:effectRef>
          <a:fontRef idx="minor">
            <a:schemeClr val="tx1"/>
          </a:fontRef>
        </p:style>
      </p:cxnSp>
      <p:pic>
        <p:nvPicPr>
          <p:cNvPr id="5" name="图片 4">
            <a:extLst>
              <a:ext uri="{FF2B5EF4-FFF2-40B4-BE49-F238E27FC236}">
                <a16:creationId xmlns:a16="http://schemas.microsoft.com/office/drawing/2014/main" id="{95E79C03-8E90-3951-7B8C-A28564EC89EB}"/>
              </a:ext>
            </a:extLst>
          </p:cNvPr>
          <p:cNvPicPr>
            <a:picLocks noChangeAspect="1"/>
          </p:cNvPicPr>
          <p:nvPr/>
        </p:nvPicPr>
        <p:blipFill>
          <a:blip r:embed="rId3"/>
          <a:stretch>
            <a:fillRect/>
          </a:stretch>
        </p:blipFill>
        <p:spPr>
          <a:xfrm>
            <a:off x="42175" y="56041"/>
            <a:ext cx="5450361" cy="5143500"/>
          </a:xfrm>
          <a:prstGeom prst="rect">
            <a:avLst/>
          </a:prstGeom>
        </p:spPr>
      </p:pic>
    </p:spTree>
    <p:extLst>
      <p:ext uri="{BB962C8B-B14F-4D97-AF65-F5344CB8AC3E}">
        <p14:creationId xmlns:p14="http://schemas.microsoft.com/office/powerpoint/2010/main" val="406773081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4" name="矩形 3"/>
          <p:cNvSpPr/>
          <p:nvPr/>
        </p:nvSpPr>
        <p:spPr>
          <a:xfrm>
            <a:off x="0" y="2571751"/>
            <a:ext cx="9144000" cy="1828235"/>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13" tIns="45706" rIns="91413" bIns="45706" rtlCol="0" anchor="ctr"/>
          <a:lstStyle/>
          <a:p>
            <a:pPr algn="ctr"/>
            <a:endParaRPr lang="zh-CN" altLang="en-US"/>
          </a:p>
        </p:txBody>
      </p:sp>
      <p:pic>
        <p:nvPicPr>
          <p:cNvPr id="103" name="Picture 2" descr="C:\Users\Administrator\Desktop\微立体创业计划\001.png"/>
          <p:cNvPicPr>
            <a:picLocks noChangeAspect="1" noChangeArrowheads="1"/>
          </p:cNvPicPr>
          <p:nvPr/>
        </p:nvPicPr>
        <p:blipFill>
          <a:blip r:embed="rId4" cstate="screen">
            <a:extLst>
              <a:ext uri="{BEBA8EAE-BF5A-486C-A8C5-ECC9F3942E4B}">
                <a14:imgProps xmlns:a14="http://schemas.microsoft.com/office/drawing/2010/main">
                  <a14:imgLayer r:embed="rId5">
                    <a14:imgEffect>
                      <a14:brightnessContrast bright="-3000"/>
                    </a14:imgEffect>
                  </a14:imgLayer>
                </a14:imgProps>
              </a:ext>
              <a:ext uri="{28A0092B-C50C-407E-A947-70E740481C1C}">
                <a14:useLocalDpi xmlns:a14="http://schemas.microsoft.com/office/drawing/2010/main"/>
              </a:ext>
            </a:extLst>
          </a:blip>
          <a:srcRect/>
          <a:stretch>
            <a:fillRect/>
          </a:stretch>
        </p:blipFill>
        <p:spPr bwMode="auto">
          <a:xfrm>
            <a:off x="3353012" y="285261"/>
            <a:ext cx="1967244" cy="1966978"/>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104" name="Picture 3" descr="C:\Users\Administrator\Desktop\微立体创业计划\002.png"/>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3638803" y="210279"/>
            <a:ext cx="2230535" cy="2230233"/>
          </a:xfrm>
          <a:prstGeom prst="rect">
            <a:avLst/>
          </a:prstGeom>
          <a:noFill/>
          <a:effectLst>
            <a:outerShdw blurRad="292100" dist="177800" dir="2460000" sx="99000" sy="99000" algn="l" rotWithShape="0">
              <a:prstClr val="black">
                <a:alpha val="39000"/>
              </a:prstClr>
            </a:outerShdw>
          </a:effectLst>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0" y="3751322"/>
            <a:ext cx="8929511" cy="306705"/>
          </a:xfrm>
          <a:prstGeom prst="rect">
            <a:avLst/>
          </a:prstGeom>
          <a:noFill/>
        </p:spPr>
        <p:txBody>
          <a:bodyPr wrap="square" rtlCol="0">
            <a:spAutoFit/>
          </a:bodyPr>
          <a:lstStyle/>
          <a:p>
            <a:pPr algn="ctr"/>
            <a:r>
              <a:rPr lang="zh-CN" altLang="en-US" sz="1400" b="1" dirty="0">
                <a:solidFill>
                  <a:schemeClr val="bg1"/>
                </a:solidFill>
                <a:latin typeface="微软雅黑" panose="020B0503020204020204" pitchFamily="34" charset="-122"/>
                <a:ea typeface="微软雅黑" panose="020B0503020204020204" pitchFamily="34" charset="-122"/>
              </a:rPr>
              <a:t>申请人</a:t>
            </a:r>
            <a:r>
              <a:rPr lang="en-US" altLang="zh-CN" sz="1400" b="1" dirty="0">
                <a:solidFill>
                  <a:schemeClr val="bg1"/>
                </a:solidFill>
                <a:latin typeface="微软雅黑" panose="020B0503020204020204" pitchFamily="34" charset="-122"/>
                <a:ea typeface="微软雅黑" panose="020B0503020204020204" pitchFamily="34" charset="-122"/>
              </a:rPr>
              <a:t>  </a:t>
            </a:r>
            <a:r>
              <a:rPr lang="zh-CN" altLang="en-US" sz="1400" b="1" dirty="0">
                <a:solidFill>
                  <a:schemeClr val="bg1"/>
                </a:solidFill>
                <a:latin typeface="微软雅黑" panose="020B0503020204020204" pitchFamily="34" charset="-122"/>
                <a:ea typeface="微软雅黑" panose="020B0503020204020204" pitchFamily="34" charset="-122"/>
              </a:rPr>
              <a:t>常浩泽</a:t>
            </a:r>
          </a:p>
        </p:txBody>
      </p:sp>
      <p:sp>
        <p:nvSpPr>
          <p:cNvPr id="6" name="TextBox 1"/>
          <p:cNvSpPr txBox="1"/>
          <p:nvPr/>
        </p:nvSpPr>
        <p:spPr>
          <a:xfrm>
            <a:off x="-196215" y="2828129"/>
            <a:ext cx="9537228" cy="707858"/>
          </a:xfrm>
          <a:prstGeom prst="rect">
            <a:avLst/>
          </a:prstGeom>
          <a:noFill/>
        </p:spPr>
        <p:txBody>
          <a:bodyPr wrap="square" lIns="91413" tIns="45706" rIns="91413" bIns="45706" rtlCol="0">
            <a:spAutoFit/>
          </a:bodyPr>
          <a:lstStyle/>
          <a:p>
            <a:pPr algn="ctr"/>
            <a:r>
              <a:rPr lang="zh-CN" altLang="en-US" sz="4000" b="1" dirty="0">
                <a:solidFill>
                  <a:schemeClr val="bg1"/>
                </a:solidFill>
                <a:latin typeface="微软雅黑" panose="020B0503020204020204" pitchFamily="34" charset="-122"/>
                <a:ea typeface="微软雅黑" panose="020B0503020204020204" pitchFamily="34" charset="-122"/>
              </a:rPr>
              <a:t>感谢各位评委老师！</a:t>
            </a:r>
            <a:endParaRPr lang="zh-CN" sz="4000" b="1" dirty="0">
              <a:solidFill>
                <a:schemeClr val="bg1"/>
              </a:solidFill>
              <a:latin typeface="微软雅黑" panose="020B0503020204020204" pitchFamily="34" charset="-122"/>
              <a:ea typeface="微软雅黑" panose="020B0503020204020204" pitchFamily="34" charset="-122"/>
            </a:endParaRPr>
          </a:p>
        </p:txBody>
      </p:sp>
      <p:pic>
        <p:nvPicPr>
          <p:cNvPr id="2" name="图片 1">
            <a:extLst>
              <a:ext uri="{FF2B5EF4-FFF2-40B4-BE49-F238E27FC236}">
                <a16:creationId xmlns:a16="http://schemas.microsoft.com/office/drawing/2014/main" id="{621150B9-3C8C-5569-863D-EC7BA61BCCC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014853" y="586178"/>
            <a:ext cx="1478433" cy="147843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7795"/>
    </mc:Choice>
    <mc:Fallback xmlns="">
      <p:transition spd="slow" advTm="7795"/>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 name="Picture 4" descr="F:\0PPT素材\背景及图片\白麻子.jpg"/>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2843" y="283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p:cNvSpPr/>
          <p:nvPr/>
        </p:nvSpPr>
        <p:spPr>
          <a:xfrm>
            <a:off x="635" y="893706"/>
            <a:ext cx="9143365" cy="4246964"/>
          </a:xfrm>
          <a:prstGeom prst="rect">
            <a:avLst/>
          </a:prstGeom>
          <a:blipFill rotWithShape="1">
            <a:blip r:embed="rId4" cstate="screen">
              <a:alphaModFix amt="9000"/>
              <a:extLst>
                <a:ext uri="{28A0092B-C50C-407E-A947-70E740481C1C}">
                  <a14:useLocalDpi xmlns:a14="http://schemas.microsoft.com/office/drawing/2010/main"/>
                </a:ext>
              </a:extLst>
            </a:blip>
            <a:stretch>
              <a:fillRect/>
            </a:stretch>
          </a:blipFill>
          <a:ln>
            <a:noFill/>
          </a:ln>
          <a:effectLst>
            <a:outerShdw blurRad="50800" dist="38100" dir="5400000" sx="133000" sy="133000" algn="t" rotWithShape="0">
              <a:prstClr val="black">
                <a:alpha val="0"/>
              </a:prstClr>
            </a:outerShdw>
            <a:softEdge rad="482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33" name="直接连接符 32"/>
          <p:cNvCxnSpPr>
            <a:cxnSpLocks/>
          </p:cNvCxnSpPr>
          <p:nvPr/>
        </p:nvCxnSpPr>
        <p:spPr>
          <a:xfrm>
            <a:off x="0" y="723464"/>
            <a:ext cx="9146843" cy="0"/>
          </a:xfrm>
          <a:prstGeom prst="line">
            <a:avLst/>
          </a:prstGeom>
          <a:ln w="28575">
            <a:solidFill>
              <a:schemeClr val="accent5">
                <a:lumMod val="75000"/>
              </a:schemeClr>
            </a:solidFill>
            <a:prstDash val="solid"/>
          </a:ln>
        </p:spPr>
        <p:style>
          <a:lnRef idx="1">
            <a:schemeClr val="accent1"/>
          </a:lnRef>
          <a:fillRef idx="0">
            <a:schemeClr val="accent1"/>
          </a:fillRef>
          <a:effectRef idx="0">
            <a:schemeClr val="accent1"/>
          </a:effectRef>
          <a:fontRef idx="minor">
            <a:schemeClr val="tx1"/>
          </a:fontRef>
        </p:style>
      </p:cxnSp>
      <p:sp>
        <p:nvSpPr>
          <p:cNvPr id="3" name="矩形 2"/>
          <p:cNvSpPr/>
          <p:nvPr/>
        </p:nvSpPr>
        <p:spPr>
          <a:xfrm>
            <a:off x="53612" y="616"/>
            <a:ext cx="106186" cy="550394"/>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矩形 3"/>
          <p:cNvSpPr/>
          <p:nvPr/>
        </p:nvSpPr>
        <p:spPr>
          <a:xfrm>
            <a:off x="213995" y="616"/>
            <a:ext cx="2043260" cy="550394"/>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8" name="组合 27"/>
          <p:cNvGrpSpPr/>
          <p:nvPr/>
        </p:nvGrpSpPr>
        <p:grpSpPr>
          <a:xfrm>
            <a:off x="2256151" y="2506635"/>
            <a:ext cx="6293157" cy="438150"/>
            <a:chOff x="2464" y="422511"/>
            <a:chExt cx="12175898" cy="634974"/>
          </a:xfrm>
          <a:solidFill>
            <a:schemeClr val="accent5">
              <a:lumMod val="75000"/>
            </a:schemeClr>
          </a:solidFill>
          <a:effectLst>
            <a:outerShdw blurRad="50800" dist="38100" dir="2700000" algn="tl" rotWithShape="0">
              <a:prstClr val="black">
                <a:alpha val="40000"/>
              </a:prstClr>
            </a:outerShdw>
          </a:effectLst>
        </p:grpSpPr>
        <p:grpSp>
          <p:nvGrpSpPr>
            <p:cNvPr id="29" name="组合 28"/>
            <p:cNvGrpSpPr/>
            <p:nvPr/>
          </p:nvGrpSpPr>
          <p:grpSpPr>
            <a:xfrm>
              <a:off x="1016040" y="425428"/>
              <a:ext cx="11162322" cy="632057"/>
              <a:chOff x="1301397" y="323828"/>
              <a:chExt cx="11162322" cy="632057"/>
            </a:xfrm>
            <a:grpFill/>
          </p:grpSpPr>
          <p:sp>
            <p:nvSpPr>
              <p:cNvPr id="31" name="矩形 30"/>
              <p:cNvSpPr/>
              <p:nvPr/>
            </p:nvSpPr>
            <p:spPr>
              <a:xfrm>
                <a:off x="1301397" y="323828"/>
                <a:ext cx="10889015" cy="63205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defRPr/>
                </a:pPr>
                <a:endParaRPr kumimoji="0" lang="en-US" altLang="zh-CN" sz="2000" b="1" i="0" u="none" strike="noStrike" kern="1200" cap="none" spc="0" normalizeH="0" baseline="0" noProof="0" dirty="0">
                  <a:ln>
                    <a:noFill/>
                  </a:ln>
                  <a:solidFill>
                    <a:prstClr val="white"/>
                  </a:solidFill>
                  <a:uLnTx/>
                  <a:uFillTx/>
                  <a:latin typeface="华文中宋" panose="02010600040101010101" charset="-122"/>
                  <a:ea typeface="华文中宋" panose="02010600040101010101" charset="-122"/>
                  <a:cs typeface="经典圆体简" panose="02010609000101010101" pitchFamily="49" charset="-122"/>
                </a:endParaRPr>
              </a:p>
            </p:txBody>
          </p:sp>
          <p:sp>
            <p:nvSpPr>
              <p:cNvPr id="32" name="五边形 6"/>
              <p:cNvSpPr/>
              <p:nvPr/>
            </p:nvSpPr>
            <p:spPr>
              <a:xfrm>
                <a:off x="11917107" y="323830"/>
                <a:ext cx="546612" cy="632055"/>
              </a:xfrm>
              <a:prstGeom prst="homePlat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grpSp>
        <p:sp>
          <p:nvSpPr>
            <p:cNvPr id="30" name="椭圆 29"/>
            <p:cNvSpPr/>
            <p:nvPr/>
          </p:nvSpPr>
          <p:spPr>
            <a:xfrm>
              <a:off x="2464" y="422511"/>
              <a:ext cx="462977" cy="6320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grpSp>
      <p:grpSp>
        <p:nvGrpSpPr>
          <p:cNvPr id="20" name="组合 19"/>
          <p:cNvGrpSpPr/>
          <p:nvPr/>
        </p:nvGrpSpPr>
        <p:grpSpPr>
          <a:xfrm>
            <a:off x="2256151" y="1202028"/>
            <a:ext cx="6293345" cy="438150"/>
            <a:chOff x="2464" y="422511"/>
            <a:chExt cx="12175898" cy="634974"/>
          </a:xfrm>
          <a:gradFill flip="none" rotWithShape="1">
            <a:gsLst>
              <a:gs pos="0">
                <a:srgbClr val="FF3300">
                  <a:shade val="30000"/>
                  <a:satMod val="115000"/>
                </a:srgbClr>
              </a:gs>
              <a:gs pos="50000">
                <a:srgbClr val="FF3300">
                  <a:shade val="67500"/>
                  <a:satMod val="115000"/>
                </a:srgbClr>
              </a:gs>
              <a:gs pos="100000">
                <a:srgbClr val="FF3300">
                  <a:shade val="100000"/>
                  <a:satMod val="115000"/>
                </a:srgbClr>
              </a:gs>
            </a:gsLst>
            <a:lin ang="0" scaled="1"/>
            <a:tileRect/>
          </a:gradFill>
          <a:effectLst>
            <a:outerShdw blurRad="50800" dist="38100" dir="2700000" algn="tl" rotWithShape="0">
              <a:prstClr val="black">
                <a:alpha val="40000"/>
              </a:prstClr>
            </a:outerShdw>
          </a:effectLst>
        </p:grpSpPr>
        <p:grpSp>
          <p:nvGrpSpPr>
            <p:cNvPr id="24" name="组合 23"/>
            <p:cNvGrpSpPr/>
            <p:nvPr/>
          </p:nvGrpSpPr>
          <p:grpSpPr>
            <a:xfrm>
              <a:off x="1016040" y="425428"/>
              <a:ext cx="11162322" cy="632057"/>
              <a:chOff x="1301397" y="323828"/>
              <a:chExt cx="11162322" cy="632057"/>
            </a:xfrm>
            <a:grpFill/>
          </p:grpSpPr>
          <p:sp>
            <p:nvSpPr>
              <p:cNvPr id="26" name="矩形 25"/>
              <p:cNvSpPr/>
              <p:nvPr/>
            </p:nvSpPr>
            <p:spPr>
              <a:xfrm>
                <a:off x="1301397" y="323828"/>
                <a:ext cx="10889015" cy="632054"/>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defRPr/>
                </a:pPr>
                <a:endParaRPr kumimoji="0" lang="en-US" altLang="zh-CN" sz="2000" b="1" i="0" u="none" strike="noStrike" kern="1200" cap="none" spc="0" normalizeH="0" baseline="0" noProof="0" dirty="0">
                  <a:ln>
                    <a:noFill/>
                  </a:ln>
                  <a:solidFill>
                    <a:prstClr val="white"/>
                  </a:solidFill>
                  <a:uLnTx/>
                  <a:uFillTx/>
                  <a:latin typeface="华文中宋" panose="02010600040101010101" charset="-122"/>
                  <a:ea typeface="华文中宋" panose="02010600040101010101" charset="-122"/>
                  <a:cs typeface="经典圆体简" panose="02010609000101010101" pitchFamily="49" charset="-122"/>
                </a:endParaRPr>
              </a:p>
            </p:txBody>
          </p:sp>
          <p:sp>
            <p:nvSpPr>
              <p:cNvPr id="27" name="五边形 6"/>
              <p:cNvSpPr/>
              <p:nvPr/>
            </p:nvSpPr>
            <p:spPr>
              <a:xfrm>
                <a:off x="11917107" y="323830"/>
                <a:ext cx="546612" cy="632055"/>
              </a:xfrm>
              <a:prstGeom prst="homePlat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grpSp>
        <p:sp>
          <p:nvSpPr>
            <p:cNvPr id="25" name="椭圆 24"/>
            <p:cNvSpPr/>
            <p:nvPr/>
          </p:nvSpPr>
          <p:spPr>
            <a:xfrm>
              <a:off x="2464" y="422511"/>
              <a:ext cx="462977" cy="632053"/>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grpSp>
      <p:sp>
        <p:nvSpPr>
          <p:cNvPr id="17" name="文本框 16"/>
          <p:cNvSpPr txBox="1"/>
          <p:nvPr/>
        </p:nvSpPr>
        <p:spPr>
          <a:xfrm>
            <a:off x="2821492" y="1218220"/>
            <a:ext cx="5428731" cy="368300"/>
          </a:xfrm>
          <a:prstGeom prst="rect">
            <a:avLst/>
          </a:prstGeom>
          <a:noFill/>
        </p:spPr>
        <p:txBody>
          <a:bodyPr wrap="square" rtlCol="0">
            <a:spAutoFit/>
          </a:bodyPr>
          <a:lstStyle/>
          <a:p>
            <a:r>
              <a:rPr lang="zh-CN" altLang="en-US" b="1" dirty="0">
                <a:solidFill>
                  <a:schemeClr val="bg1"/>
                </a:solidFill>
                <a:latin typeface="华文中宋" panose="02010600040101010101" charset="-122"/>
                <a:ea typeface="华文中宋" panose="02010600040101010101" charset="-122"/>
                <a:cs typeface="微软雅黑" panose="020B0503020204020204" pitchFamily="34" charset="-122"/>
                <a:sym typeface="+mn-ea"/>
              </a:rPr>
              <a:t>性别</a:t>
            </a:r>
            <a:r>
              <a:rPr lang="en-US" altLang="zh-CN" b="1" dirty="0">
                <a:solidFill>
                  <a:schemeClr val="bg1"/>
                </a:solidFill>
                <a:latin typeface="华文中宋" panose="02010600040101010101" charset="-122"/>
                <a:ea typeface="华文中宋" panose="02010600040101010101" charset="-122"/>
                <a:cs typeface="微软雅黑" panose="020B0503020204020204" pitchFamily="34" charset="-122"/>
                <a:sym typeface="+mn-ea"/>
              </a:rPr>
              <a:t>: </a:t>
            </a:r>
            <a:r>
              <a:rPr lang="zh-CN" altLang="en-US" b="1" dirty="0">
                <a:solidFill>
                  <a:schemeClr val="bg1"/>
                </a:solidFill>
                <a:latin typeface="华文中宋" panose="02010600040101010101" charset="-122"/>
                <a:ea typeface="华文中宋" panose="02010600040101010101" charset="-122"/>
                <a:cs typeface="微软雅黑" panose="020B0503020204020204" pitchFamily="34" charset="-122"/>
                <a:sym typeface="+mn-ea"/>
              </a:rPr>
              <a:t>男</a:t>
            </a:r>
            <a:r>
              <a:rPr lang="en-US" altLang="zh-CN" b="1" dirty="0">
                <a:solidFill>
                  <a:schemeClr val="bg1"/>
                </a:solidFill>
                <a:latin typeface="华文中宋" panose="02010600040101010101" charset="-122"/>
                <a:ea typeface="华文中宋" panose="02010600040101010101" charset="-122"/>
                <a:cs typeface="微软雅黑" panose="020B0503020204020204" pitchFamily="34" charset="-122"/>
                <a:sym typeface="+mn-ea"/>
              </a:rPr>
              <a:t>      </a:t>
            </a:r>
            <a:r>
              <a:rPr lang="en-US" altLang="zh-CN" b="1" dirty="0">
                <a:solidFill>
                  <a:schemeClr val="bg1"/>
                </a:solidFill>
                <a:latin typeface="华文中宋" panose="02010600040101010101" charset="-122"/>
                <a:ea typeface="华文中宋" panose="02010600040101010101" charset="-122"/>
                <a:cs typeface="微软雅黑" panose="020B0503020204020204" pitchFamily="34" charset="-122"/>
              </a:rPr>
              <a:t>  </a:t>
            </a:r>
            <a:r>
              <a:rPr lang="zh-CN" altLang="en-US" b="1" dirty="0">
                <a:solidFill>
                  <a:schemeClr val="bg1"/>
                </a:solidFill>
                <a:latin typeface="华文中宋" panose="02010600040101010101" charset="-122"/>
                <a:ea typeface="华文中宋" panose="02010600040101010101" charset="-122"/>
                <a:cs typeface="微软雅黑" panose="020B0503020204020204" pitchFamily="34" charset="-122"/>
              </a:rPr>
              <a:t>出生年月</a:t>
            </a:r>
            <a:r>
              <a:rPr lang="en-US" altLang="zh-CN" b="1" dirty="0">
                <a:solidFill>
                  <a:schemeClr val="bg1"/>
                </a:solidFill>
                <a:latin typeface="华文中宋" panose="02010600040101010101" charset="-122"/>
                <a:ea typeface="华文中宋" panose="02010600040101010101" charset="-122"/>
                <a:cs typeface="微软雅黑" panose="020B0503020204020204" pitchFamily="34" charset="-122"/>
              </a:rPr>
              <a:t>: 2000</a:t>
            </a:r>
            <a:r>
              <a:rPr lang="zh-CN" altLang="en-US" b="1" dirty="0">
                <a:solidFill>
                  <a:schemeClr val="bg1"/>
                </a:solidFill>
                <a:latin typeface="华文中宋" panose="02010600040101010101" charset="-122"/>
                <a:ea typeface="华文中宋" panose="02010600040101010101" charset="-122"/>
                <a:cs typeface="微软雅黑" panose="020B0503020204020204" pitchFamily="34" charset="-122"/>
              </a:rPr>
              <a:t>年</a:t>
            </a:r>
            <a:r>
              <a:rPr lang="en-US" altLang="zh-CN" b="1" dirty="0">
                <a:solidFill>
                  <a:schemeClr val="bg1"/>
                </a:solidFill>
                <a:latin typeface="华文中宋" panose="02010600040101010101" charset="-122"/>
                <a:ea typeface="华文中宋" panose="02010600040101010101" charset="-122"/>
                <a:cs typeface="微软雅黑" panose="020B0503020204020204" pitchFamily="34" charset="-122"/>
              </a:rPr>
              <a:t>7</a:t>
            </a:r>
            <a:r>
              <a:rPr lang="zh-CN" altLang="en-US" b="1" dirty="0">
                <a:solidFill>
                  <a:schemeClr val="bg1"/>
                </a:solidFill>
                <a:latin typeface="华文中宋" panose="02010600040101010101" charset="-122"/>
                <a:ea typeface="华文中宋" panose="02010600040101010101" charset="-122"/>
                <a:cs typeface="微软雅黑" panose="020B0503020204020204" pitchFamily="34" charset="-122"/>
              </a:rPr>
              <a:t>月</a:t>
            </a:r>
            <a:r>
              <a:rPr lang="en-US" altLang="zh-CN"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  </a:t>
            </a:r>
            <a:endParaRPr lang="zh-CN" altLang="en-US"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8" name="文本框 17"/>
          <p:cNvSpPr txBox="1"/>
          <p:nvPr/>
        </p:nvSpPr>
        <p:spPr>
          <a:xfrm>
            <a:off x="106705" y="3293783"/>
            <a:ext cx="2273935" cy="1141466"/>
          </a:xfrm>
          <a:prstGeom prst="rect">
            <a:avLst/>
          </a:prstGeom>
          <a:noFill/>
        </p:spPr>
        <p:txBody>
          <a:bodyPr wrap="square" rtlCol="0">
            <a:spAutoFit/>
          </a:bodyPr>
          <a:lstStyle/>
          <a:p>
            <a:pPr algn="ctr">
              <a:lnSpc>
                <a:spcPct val="200000"/>
              </a:lnSpc>
            </a:pPr>
            <a:r>
              <a:rPr lang="zh-CN" altLang="en-US" b="1" dirty="0">
                <a:latin typeface="微软雅黑" panose="020B0503020204020204" pitchFamily="34" charset="-122"/>
                <a:ea typeface="微软雅黑" panose="020B0503020204020204" pitchFamily="34" charset="-122"/>
              </a:rPr>
              <a:t>常浩泽</a:t>
            </a:r>
          </a:p>
          <a:p>
            <a:pPr algn="ctr">
              <a:lnSpc>
                <a:spcPct val="120000"/>
              </a:lnSpc>
            </a:pPr>
            <a:r>
              <a:rPr lang="zh-CN" altLang="en-US" sz="1400" b="1" dirty="0">
                <a:latin typeface="微软雅黑" panose="020B0503020204020204" pitchFamily="34" charset="-122"/>
                <a:ea typeface="微软雅黑" panose="020B0503020204020204" pitchFamily="34" charset="-122"/>
              </a:rPr>
              <a:t>电子与信息工程学院</a:t>
            </a:r>
            <a:endParaRPr lang="en-US" altLang="zh-CN" sz="1400" b="1" dirty="0">
              <a:latin typeface="微软雅黑" panose="020B0503020204020204" pitchFamily="34" charset="-122"/>
              <a:ea typeface="微软雅黑" panose="020B0503020204020204" pitchFamily="34" charset="-122"/>
            </a:endParaRPr>
          </a:p>
          <a:p>
            <a:pPr algn="ctr">
              <a:lnSpc>
                <a:spcPct val="120000"/>
              </a:lnSpc>
            </a:pPr>
            <a:r>
              <a:rPr lang="en-US" altLang="zh-CN" sz="1400" b="1" dirty="0">
                <a:latin typeface="微软雅黑" panose="020B0503020204020204" pitchFamily="34" charset="-122"/>
                <a:ea typeface="微软雅黑" panose="020B0503020204020204" pitchFamily="34" charset="-122"/>
              </a:rPr>
              <a:t>2022</a:t>
            </a:r>
            <a:r>
              <a:rPr lang="zh-CN" altLang="en-US" sz="1400" b="1" dirty="0">
                <a:latin typeface="微软雅黑" panose="020B0503020204020204" pitchFamily="34" charset="-122"/>
                <a:ea typeface="微软雅黑" panose="020B0503020204020204" pitchFamily="34" charset="-122"/>
              </a:rPr>
              <a:t>级硕士生</a:t>
            </a:r>
          </a:p>
        </p:txBody>
      </p:sp>
      <p:sp>
        <p:nvSpPr>
          <p:cNvPr id="19" name="文本框 18"/>
          <p:cNvSpPr txBox="1"/>
          <p:nvPr/>
        </p:nvSpPr>
        <p:spPr>
          <a:xfrm>
            <a:off x="3535983" y="2633000"/>
            <a:ext cx="4714240" cy="368300"/>
          </a:xfrm>
          <a:prstGeom prst="rect">
            <a:avLst/>
          </a:prstGeom>
          <a:noFill/>
        </p:spPr>
        <p:txBody>
          <a:bodyPr wrap="square" rtlCol="0">
            <a:spAutoFit/>
          </a:bodyPr>
          <a:lstStyle/>
          <a:p>
            <a:r>
              <a:rPr lang="en-US" altLang="zh-CN" b="1">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  </a:t>
            </a:r>
            <a:endParaRPr lang="zh-CN" altLang="en-US" b="1">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3" name="文本框 22"/>
          <p:cNvSpPr txBox="1"/>
          <p:nvPr/>
        </p:nvSpPr>
        <p:spPr>
          <a:xfrm>
            <a:off x="2780021" y="1679867"/>
            <a:ext cx="4714240" cy="368300"/>
          </a:xfrm>
          <a:prstGeom prst="rect">
            <a:avLst/>
          </a:prstGeom>
          <a:noFill/>
        </p:spPr>
        <p:txBody>
          <a:bodyPr wrap="square" rtlCol="0">
            <a:spAutoFit/>
          </a:bodyPr>
          <a:lstStyle/>
          <a:p>
            <a:pPr marL="285750" indent="-285750">
              <a:buFont typeface="Wingdings" panose="05000000000000000000" pitchFamily="2" charset="2"/>
              <a:buChar char="Ø"/>
            </a:pPr>
            <a:r>
              <a:rPr lang="zh-CN" altLang="en-US"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籍贯：</a:t>
            </a:r>
            <a:r>
              <a:rPr lang="zh-CN" altLang="en-US" b="1" dirty="0">
                <a:latin typeface="微软雅黑" panose="020B0503020204020204" pitchFamily="34" charset="-122"/>
                <a:ea typeface="微软雅黑" panose="020B0503020204020204" pitchFamily="34" charset="-122"/>
                <a:cs typeface="微软雅黑" panose="020B0503020204020204" pitchFamily="34" charset="-122"/>
              </a:rPr>
              <a:t>河北</a:t>
            </a:r>
            <a:r>
              <a:rPr lang="zh-CN" altLang="en-US"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省     </a:t>
            </a:r>
            <a:r>
              <a:rPr lang="zh-CN" altLang="en-US" b="1" dirty="0">
                <a:latin typeface="微软雅黑" panose="020B0503020204020204" pitchFamily="34" charset="-122"/>
                <a:ea typeface="微软雅黑" panose="020B0503020204020204" pitchFamily="34" charset="-122"/>
                <a:cs typeface="微软雅黑" panose="020B0503020204020204" pitchFamily="34" charset="-122"/>
              </a:rPr>
              <a:t>张家口</a:t>
            </a:r>
            <a:r>
              <a:rPr lang="zh-CN" altLang="en-US"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市</a:t>
            </a:r>
            <a:r>
              <a:rPr lang="en-US" altLang="zh-CN"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  </a:t>
            </a:r>
            <a:endParaRPr lang="zh-CN" altLang="en-US"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1" name="文本框 40"/>
          <p:cNvSpPr txBox="1"/>
          <p:nvPr/>
        </p:nvSpPr>
        <p:spPr>
          <a:xfrm>
            <a:off x="2821485" y="2541560"/>
            <a:ext cx="5894828" cy="368300"/>
          </a:xfrm>
          <a:prstGeom prst="rect">
            <a:avLst/>
          </a:prstGeom>
          <a:noFill/>
        </p:spPr>
        <p:txBody>
          <a:bodyPr wrap="square" rtlCol="0">
            <a:spAutoFit/>
          </a:bodyPr>
          <a:lstStyle/>
          <a:p>
            <a:r>
              <a:rPr lang="zh-CN" altLang="en-US" b="1" dirty="0">
                <a:solidFill>
                  <a:schemeClr val="bg1"/>
                </a:solidFill>
                <a:latin typeface="华文中宋" panose="02010600040101010101" charset="-122"/>
                <a:ea typeface="华文中宋" panose="02010600040101010101" charset="-122"/>
                <a:cs typeface="微软雅黑" panose="020B0503020204020204" pitchFamily="34" charset="-122"/>
                <a:sym typeface="+mn-ea"/>
              </a:rPr>
              <a:t>民族</a:t>
            </a:r>
            <a:r>
              <a:rPr lang="en-US" altLang="zh-CN" b="1" dirty="0">
                <a:solidFill>
                  <a:schemeClr val="bg1"/>
                </a:solidFill>
                <a:latin typeface="华文中宋" panose="02010600040101010101" charset="-122"/>
                <a:ea typeface="华文中宋" panose="02010600040101010101" charset="-122"/>
                <a:cs typeface="微软雅黑" panose="020B0503020204020204" pitchFamily="34" charset="-122"/>
                <a:sym typeface="+mn-ea"/>
              </a:rPr>
              <a:t>: </a:t>
            </a:r>
            <a:r>
              <a:rPr lang="zh-CN" altLang="en-US" b="1" dirty="0">
                <a:solidFill>
                  <a:schemeClr val="bg1"/>
                </a:solidFill>
                <a:latin typeface="华文中宋" panose="02010600040101010101" charset="-122"/>
                <a:ea typeface="华文中宋" panose="02010600040101010101" charset="-122"/>
                <a:cs typeface="微软雅黑" panose="020B0503020204020204" pitchFamily="34" charset="-122"/>
                <a:sym typeface="+mn-ea"/>
              </a:rPr>
              <a:t>汉族</a:t>
            </a:r>
            <a:r>
              <a:rPr lang="en-US" altLang="zh-CN" b="1" dirty="0">
                <a:solidFill>
                  <a:schemeClr val="bg1"/>
                </a:solidFill>
                <a:latin typeface="华文中宋" panose="02010600040101010101" charset="-122"/>
                <a:ea typeface="华文中宋" panose="02010600040101010101" charset="-122"/>
                <a:cs typeface="微软雅黑" panose="020B0503020204020204" pitchFamily="34" charset="-122"/>
                <a:sym typeface="+mn-ea"/>
              </a:rPr>
              <a:t>     </a:t>
            </a:r>
            <a:r>
              <a:rPr lang="zh-CN" altLang="en-US" b="1" dirty="0">
                <a:solidFill>
                  <a:schemeClr val="bg1"/>
                </a:solidFill>
                <a:latin typeface="华文中宋" panose="02010600040101010101" charset="-122"/>
                <a:ea typeface="华文中宋" panose="02010600040101010101" charset="-122"/>
                <a:cs typeface="微软雅黑" panose="020B0503020204020204" pitchFamily="34" charset="-122"/>
              </a:rPr>
              <a:t>政治面貌：共青团员</a:t>
            </a:r>
            <a:endParaRPr lang="zh-CN" altLang="en-US"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2" name="文本框 41"/>
          <p:cNvSpPr txBox="1"/>
          <p:nvPr/>
        </p:nvSpPr>
        <p:spPr>
          <a:xfrm>
            <a:off x="2692703" y="3071147"/>
            <a:ext cx="6363005" cy="1341521"/>
          </a:xfrm>
          <a:prstGeom prst="rect">
            <a:avLst/>
          </a:prstGeom>
          <a:noFill/>
        </p:spPr>
        <p:txBody>
          <a:bodyPr wrap="square" rtlCol="0">
            <a:spAutoFit/>
          </a:bodyPr>
          <a:lstStyle/>
          <a:p>
            <a:pPr marL="285750" indent="-285750" algn="just">
              <a:lnSpc>
                <a:spcPct val="130000"/>
              </a:lnSpc>
              <a:buFont typeface="Wingdings" panose="05000000000000000000" pitchFamily="2" charset="2"/>
              <a:buChar char="Ø"/>
            </a:pPr>
            <a:r>
              <a:rPr lang="en-US" altLang="zh-CN" sz="1600" b="1" dirty="0">
                <a:solidFill>
                  <a:schemeClr val="tx1"/>
                </a:solidFill>
                <a:latin typeface="微软雅黑" panose="020B0503020204020204" pitchFamily="34" charset="-122"/>
                <a:ea typeface="微软雅黑" panose="020B0503020204020204" pitchFamily="34" charset="-122"/>
                <a:cs typeface="华文中宋" panose="02010600040101010101" charset="-122"/>
              </a:rPr>
              <a:t>2018—2022</a:t>
            </a:r>
            <a:r>
              <a:rPr lang="zh-CN" altLang="en-US" sz="1600" b="1" dirty="0">
                <a:solidFill>
                  <a:schemeClr val="tx1"/>
                </a:solidFill>
                <a:latin typeface="微软雅黑" panose="020B0503020204020204" pitchFamily="34" charset="-122"/>
                <a:ea typeface="微软雅黑" panose="020B0503020204020204" pitchFamily="34" charset="-122"/>
                <a:cs typeface="华文中宋" panose="02010600040101010101" charset="-122"/>
              </a:rPr>
              <a:t>（本科）</a:t>
            </a:r>
            <a:r>
              <a:rPr lang="en-US" altLang="zh-CN" sz="1600" b="1" dirty="0">
                <a:solidFill>
                  <a:schemeClr val="tx1"/>
                </a:solidFill>
                <a:latin typeface="微软雅黑" panose="020B0503020204020204" pitchFamily="34" charset="-122"/>
                <a:ea typeface="微软雅黑" panose="020B0503020204020204" pitchFamily="34" charset="-122"/>
                <a:cs typeface="华文中宋" panose="02010600040101010101" charset="-122"/>
              </a:rPr>
              <a:t>  </a:t>
            </a:r>
          </a:p>
          <a:p>
            <a:pPr algn="just">
              <a:lnSpc>
                <a:spcPct val="130000"/>
              </a:lnSpc>
            </a:pPr>
            <a:r>
              <a:rPr lang="en-US" altLang="zh-CN" sz="1600" b="1" dirty="0">
                <a:solidFill>
                  <a:schemeClr val="accent1">
                    <a:lumMod val="75000"/>
                  </a:schemeClr>
                </a:solidFill>
                <a:latin typeface="微软雅黑" panose="020B0503020204020204" pitchFamily="34" charset="-122"/>
                <a:ea typeface="微软雅黑" panose="020B0503020204020204" pitchFamily="34" charset="-122"/>
                <a:cs typeface="华文中宋" panose="02010600040101010101" charset="-122"/>
              </a:rPr>
              <a:t>    </a:t>
            </a:r>
            <a:r>
              <a:rPr lang="zh-CN" altLang="en-US" sz="1600" b="1" dirty="0">
                <a:solidFill>
                  <a:schemeClr val="accent1">
                    <a:lumMod val="75000"/>
                  </a:schemeClr>
                </a:solidFill>
                <a:latin typeface="微软雅黑" panose="020B0503020204020204" pitchFamily="34" charset="-122"/>
                <a:ea typeface="微软雅黑" panose="020B0503020204020204" pitchFamily="34" charset="-122"/>
                <a:cs typeface="华文中宋" panose="02010600040101010101" charset="-122"/>
              </a:rPr>
              <a:t>杭州电子科技大学通信工程学院          </a:t>
            </a:r>
            <a:r>
              <a:rPr lang="zh-CN" altLang="en-US" sz="1600" b="1" dirty="0">
                <a:solidFill>
                  <a:schemeClr val="tx1"/>
                </a:solidFill>
                <a:latin typeface="微软雅黑" panose="020B0503020204020204" pitchFamily="34" charset="-122"/>
                <a:ea typeface="微软雅黑" panose="020B0503020204020204" pitchFamily="34" charset="-122"/>
                <a:cs typeface="华文中宋" panose="02010600040101010101" charset="-122"/>
              </a:rPr>
              <a:t>通信工程（国家一流专业）</a:t>
            </a:r>
            <a:endParaRPr lang="en-US" altLang="zh-CN" sz="1600" b="1" dirty="0">
              <a:solidFill>
                <a:schemeClr val="tx1"/>
              </a:solidFill>
              <a:latin typeface="微软雅黑" panose="020B0503020204020204" pitchFamily="34" charset="-122"/>
              <a:ea typeface="微软雅黑" panose="020B0503020204020204" pitchFamily="34" charset="-122"/>
              <a:cs typeface="华文中宋" panose="02010600040101010101" charset="-122"/>
            </a:endParaRPr>
          </a:p>
          <a:p>
            <a:pPr marL="285750" indent="-285750" algn="just">
              <a:lnSpc>
                <a:spcPct val="130000"/>
              </a:lnSpc>
              <a:buFont typeface="Wingdings" panose="05000000000000000000" pitchFamily="2" charset="2"/>
              <a:buChar char="Ø"/>
            </a:pPr>
            <a:r>
              <a:rPr lang="en-US" altLang="zh-CN" sz="1600" b="1" dirty="0">
                <a:solidFill>
                  <a:schemeClr val="tx1"/>
                </a:solidFill>
                <a:latin typeface="微软雅黑" panose="020B0503020204020204" pitchFamily="34" charset="-122"/>
                <a:ea typeface="微软雅黑" panose="020B0503020204020204" pitchFamily="34" charset="-122"/>
                <a:cs typeface="华文中宋" panose="02010600040101010101" charset="-122"/>
              </a:rPr>
              <a:t>2022— 2025</a:t>
            </a:r>
            <a:r>
              <a:rPr lang="zh-CN" altLang="en-US" sz="1600" b="1" dirty="0">
                <a:solidFill>
                  <a:schemeClr val="tx1"/>
                </a:solidFill>
                <a:latin typeface="微软雅黑" panose="020B0503020204020204" pitchFamily="34" charset="-122"/>
                <a:ea typeface="微软雅黑" panose="020B0503020204020204" pitchFamily="34" charset="-122"/>
                <a:cs typeface="华文中宋" panose="02010600040101010101" charset="-122"/>
              </a:rPr>
              <a:t>（预计） （硕士研究生）</a:t>
            </a:r>
            <a:r>
              <a:rPr lang="en-US" altLang="zh-CN" sz="1600" b="1" dirty="0">
                <a:solidFill>
                  <a:schemeClr val="tx1"/>
                </a:solidFill>
                <a:latin typeface="微软雅黑" panose="020B0503020204020204" pitchFamily="34" charset="-122"/>
                <a:ea typeface="微软雅黑" panose="020B0503020204020204" pitchFamily="34" charset="-122"/>
                <a:cs typeface="华文中宋" panose="02010600040101010101" charset="-122"/>
              </a:rPr>
              <a:t>  </a:t>
            </a:r>
          </a:p>
          <a:p>
            <a:pPr algn="just">
              <a:lnSpc>
                <a:spcPct val="130000"/>
              </a:lnSpc>
            </a:pPr>
            <a:r>
              <a:rPr lang="en-US" altLang="zh-CN" sz="1600" b="1" dirty="0">
                <a:latin typeface="微软雅黑" panose="020B0503020204020204" pitchFamily="34" charset="-122"/>
                <a:ea typeface="微软雅黑" panose="020B0503020204020204" pitchFamily="34" charset="-122"/>
                <a:cs typeface="华文中宋" panose="02010600040101010101" charset="-122"/>
              </a:rPr>
              <a:t>    </a:t>
            </a:r>
            <a:r>
              <a:rPr lang="zh-CN" altLang="en-US" sz="1600" b="1" dirty="0">
                <a:solidFill>
                  <a:schemeClr val="accent1">
                    <a:lumMod val="75000"/>
                  </a:schemeClr>
                </a:solidFill>
                <a:latin typeface="微软雅黑" panose="020B0503020204020204" pitchFamily="34" charset="-122"/>
                <a:ea typeface="微软雅黑" panose="020B0503020204020204" pitchFamily="34" charset="-122"/>
              </a:rPr>
              <a:t>哈尔滨工业大学电子与信息工程学院</a:t>
            </a:r>
            <a:r>
              <a:rPr lang="zh-CN" altLang="en-US" sz="1600" b="1" dirty="0">
                <a:solidFill>
                  <a:srgbClr val="FF0000"/>
                </a:solidFill>
                <a:latin typeface="微软雅黑" panose="020B0503020204020204" pitchFamily="34" charset="-122"/>
                <a:ea typeface="微软雅黑" panose="020B0503020204020204" pitchFamily="34" charset="-122"/>
                <a:cs typeface="华文中宋" panose="02010600040101010101" charset="-122"/>
              </a:rPr>
              <a:t>    </a:t>
            </a:r>
            <a:r>
              <a:rPr lang="zh-CN" altLang="en-US" sz="1600" b="1" dirty="0">
                <a:solidFill>
                  <a:schemeClr val="tx1"/>
                </a:solidFill>
                <a:latin typeface="微软雅黑" panose="020B0503020204020204" pitchFamily="34" charset="-122"/>
                <a:ea typeface="微软雅黑" panose="020B0503020204020204" pitchFamily="34" charset="-122"/>
                <a:cs typeface="华文中宋" panose="02010600040101010101" charset="-122"/>
              </a:rPr>
              <a:t>电子信息</a:t>
            </a:r>
            <a:endParaRPr lang="en-US" altLang="zh-CN" sz="1600" b="1" dirty="0">
              <a:solidFill>
                <a:schemeClr val="tx1"/>
              </a:solidFill>
              <a:latin typeface="微软雅黑" panose="020B0503020204020204" pitchFamily="34" charset="-122"/>
              <a:ea typeface="微软雅黑" panose="020B0503020204020204" pitchFamily="34" charset="-122"/>
              <a:cs typeface="华文中宋" panose="02010600040101010101" charset="-122"/>
            </a:endParaRPr>
          </a:p>
        </p:txBody>
      </p:sp>
      <p:sp>
        <p:nvSpPr>
          <p:cNvPr id="5" name="灯片编号占位符 4">
            <a:extLst>
              <a:ext uri="{FF2B5EF4-FFF2-40B4-BE49-F238E27FC236}">
                <a16:creationId xmlns:a16="http://schemas.microsoft.com/office/drawing/2014/main" id="{B425B0A5-18E1-4567-9DB8-6A5036D64A60}"/>
              </a:ext>
            </a:extLst>
          </p:cNvPr>
          <p:cNvSpPr>
            <a:spLocks noGrp="1"/>
          </p:cNvSpPr>
          <p:nvPr>
            <p:ph type="sldNum" sz="quarter" idx="12"/>
          </p:nvPr>
        </p:nvSpPr>
        <p:spPr>
          <a:xfrm>
            <a:off x="6556043" y="4770093"/>
            <a:ext cx="2133600" cy="273844"/>
          </a:xfrm>
        </p:spPr>
        <p:txBody>
          <a:bodyPr/>
          <a:lstStyle/>
          <a:p>
            <a:fld id="{E1BEBC7A-FD02-486B-81B5-A845787C689C}" type="slidenum">
              <a:rPr lang="zh-CN" altLang="en-US" smtClean="0"/>
              <a:t>4</a:t>
            </a:fld>
            <a:endParaRPr lang="zh-CN" altLang="en-US" dirty="0"/>
          </a:p>
        </p:txBody>
      </p:sp>
      <p:pic>
        <p:nvPicPr>
          <p:cNvPr id="8" name="图片 7">
            <a:extLst>
              <a:ext uri="{FF2B5EF4-FFF2-40B4-BE49-F238E27FC236}">
                <a16:creationId xmlns:a16="http://schemas.microsoft.com/office/drawing/2014/main" id="{E90A3C85-DA6A-7AD3-E0D0-3D09CCA67F59}"/>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1294"/>
          <a:stretch/>
        </p:blipFill>
        <p:spPr>
          <a:xfrm>
            <a:off x="449544" y="1342676"/>
            <a:ext cx="1480564" cy="1970035"/>
          </a:xfrm>
          <a:prstGeom prst="rect">
            <a:avLst/>
          </a:prstGeom>
        </p:spPr>
      </p:pic>
      <p:pic>
        <p:nvPicPr>
          <p:cNvPr id="15" name="图片 14">
            <a:extLst>
              <a:ext uri="{FF2B5EF4-FFF2-40B4-BE49-F238E27FC236}">
                <a16:creationId xmlns:a16="http://schemas.microsoft.com/office/drawing/2014/main" id="{A1AF57B0-DA2F-2F26-44AB-16958B6BD55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422042" y="-25814"/>
            <a:ext cx="679782" cy="679782"/>
          </a:xfrm>
          <a:prstGeom prst="rect">
            <a:avLst/>
          </a:prstGeom>
        </p:spPr>
      </p:pic>
      <p:sp>
        <p:nvSpPr>
          <p:cNvPr id="34" name="五边形 6">
            <a:extLst>
              <a:ext uri="{FF2B5EF4-FFF2-40B4-BE49-F238E27FC236}">
                <a16:creationId xmlns:a16="http://schemas.microsoft.com/office/drawing/2014/main" id="{14F641A2-6690-FD51-2231-3F12ABC513EE}"/>
              </a:ext>
            </a:extLst>
          </p:cNvPr>
          <p:cNvSpPr/>
          <p:nvPr/>
        </p:nvSpPr>
        <p:spPr>
          <a:xfrm>
            <a:off x="2256151" y="0"/>
            <a:ext cx="6123715" cy="553223"/>
          </a:xfrm>
          <a:prstGeom prst="homePlate">
            <a:avLst/>
          </a:prstGeom>
          <a:solidFill>
            <a:schemeClr val="accent5">
              <a:lumMod val="75000"/>
            </a:schemeClr>
          </a:solidFill>
          <a:ln w="25400" cap="flat" cmpd="sng" algn="ctr">
            <a:noFill/>
            <a:prstDash val="solid"/>
          </a:ln>
          <a:effectLst/>
        </p:spPr>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165" algn="l" defTabSz="914400" rtl="0" eaLnBrk="1" latinLnBrk="0" hangingPunct="1">
              <a:defRPr sz="1800" kern="1200">
                <a:solidFill>
                  <a:schemeClr val="lt1"/>
                </a:solidFill>
                <a:latin typeface="+mn-lt"/>
                <a:ea typeface="+mn-ea"/>
                <a:cs typeface="+mn-cs"/>
              </a:defRPr>
            </a:lvl5pPr>
            <a:lvl6pPr marL="2285365" algn="l" defTabSz="914400" rtl="0" eaLnBrk="1" latinLnBrk="0" hangingPunct="1">
              <a:defRPr sz="1800" kern="1200">
                <a:solidFill>
                  <a:schemeClr val="lt1"/>
                </a:solidFill>
                <a:latin typeface="+mn-lt"/>
                <a:ea typeface="+mn-ea"/>
                <a:cs typeface="+mn-cs"/>
              </a:defRPr>
            </a:lvl6pPr>
            <a:lvl7pPr marL="2742565" algn="l" defTabSz="914400" rtl="0" eaLnBrk="1" latinLnBrk="0" hangingPunct="1">
              <a:defRPr sz="1800" kern="1200">
                <a:solidFill>
                  <a:schemeClr val="lt1"/>
                </a:solidFill>
                <a:latin typeface="+mn-lt"/>
                <a:ea typeface="+mn-ea"/>
                <a:cs typeface="+mn-cs"/>
              </a:defRPr>
            </a:lvl7pPr>
            <a:lvl8pPr marL="3199765" algn="l" defTabSz="914400" rtl="0" eaLnBrk="1" latinLnBrk="0" hangingPunct="1">
              <a:defRPr sz="1800" kern="1200">
                <a:solidFill>
                  <a:schemeClr val="lt1"/>
                </a:solidFill>
                <a:latin typeface="+mn-lt"/>
                <a:ea typeface="+mn-ea"/>
                <a:cs typeface="+mn-cs"/>
              </a:defRPr>
            </a:lvl8pPr>
            <a:lvl9pPr marL="3656965" algn="l" defTabSz="914400" rtl="0" eaLnBrk="1" latinLnBrk="0" hangingPunct="1">
              <a:defRPr sz="1800" kern="1200">
                <a:solidFill>
                  <a:schemeClr val="lt1"/>
                </a:solidFill>
                <a:latin typeface="+mn-lt"/>
                <a:ea typeface="+mn-ea"/>
                <a:cs typeface="+mn-cs"/>
              </a:defRPr>
            </a:lvl9pPr>
          </a:lstStyle>
          <a:p>
            <a:pPr algn="ctr" defTabSz="685800">
              <a:defRPr/>
            </a:pPr>
            <a:endParaRPr lang="zh-CN" altLang="en-US" sz="1350">
              <a:solidFill>
                <a:srgbClr val="FFFFFF"/>
              </a:solidFill>
              <a:cs typeface="+mn-ea"/>
              <a:sym typeface="+mn-lt"/>
            </a:endParaRPr>
          </a:p>
        </p:txBody>
      </p:sp>
      <p:sp>
        <p:nvSpPr>
          <p:cNvPr id="35" name="TextBox 34"/>
          <p:cNvSpPr txBox="1"/>
          <p:nvPr/>
        </p:nvSpPr>
        <p:spPr>
          <a:xfrm>
            <a:off x="481306" y="56041"/>
            <a:ext cx="4414544" cy="461665"/>
          </a:xfrm>
          <a:prstGeom prst="rect">
            <a:avLst/>
          </a:prstGeom>
          <a:noFill/>
        </p:spPr>
        <p:txBody>
          <a:bodyPr wrap="square" rtlCol="0">
            <a:spAutoFit/>
          </a:bodyPr>
          <a:lstStyle/>
          <a:p>
            <a:r>
              <a:rPr lang="zh-CN" altLang="en-US" sz="2400" b="1" spc="300" dirty="0">
                <a:solidFill>
                  <a:schemeClr val="bg1"/>
                </a:solidFill>
                <a:latin typeface="微软雅黑" panose="020B0503020204020204" pitchFamily="34" charset="-122"/>
                <a:ea typeface="微软雅黑" panose="020B0503020204020204" pitchFamily="34" charset="-122"/>
              </a:rPr>
              <a:t>个人简介</a:t>
            </a:r>
            <a:r>
              <a:rPr lang="en-US" altLang="zh-CN" sz="2400" b="1" spc="300" dirty="0">
                <a:solidFill>
                  <a:schemeClr val="bg1"/>
                </a:solidFill>
                <a:latin typeface="微软雅黑" panose="020B0503020204020204" pitchFamily="34" charset="-122"/>
                <a:ea typeface="微软雅黑" panose="020B0503020204020204" pitchFamily="34" charset="-122"/>
              </a:rPr>
              <a:t>-</a:t>
            </a:r>
            <a:r>
              <a:rPr lang="zh-CN" altLang="en-US" sz="2400" b="1" spc="300" dirty="0">
                <a:solidFill>
                  <a:schemeClr val="bg1"/>
                </a:solidFill>
                <a:latin typeface="微软雅黑" panose="020B0503020204020204" pitchFamily="34" charset="-122"/>
                <a:ea typeface="微软雅黑" panose="020B0503020204020204" pitchFamily="34" charset="-122"/>
              </a:rPr>
              <a:t>个人信息（</a:t>
            </a:r>
            <a:r>
              <a:rPr lang="en-US" altLang="zh-CN" sz="2400" b="1" spc="300" dirty="0">
                <a:solidFill>
                  <a:schemeClr val="bg1"/>
                </a:solidFill>
                <a:latin typeface="微软雅黑" panose="020B0503020204020204" pitchFamily="34" charset="-122"/>
                <a:ea typeface="微软雅黑" panose="020B0503020204020204" pitchFamily="34" charset="-122"/>
              </a:rPr>
              <a:t>1/3</a:t>
            </a:r>
            <a:r>
              <a:rPr lang="zh-CN" altLang="en-US" sz="2400" b="1" spc="300" dirty="0">
                <a:solidFill>
                  <a:schemeClr val="bg1"/>
                </a:solidFill>
                <a:latin typeface="微软雅黑" panose="020B0503020204020204" pitchFamily="34" charset="-122"/>
                <a:ea typeface="微软雅黑" panose="020B0503020204020204" pitchFamily="34" charset="-122"/>
              </a:rPr>
              <a:t>）</a:t>
            </a:r>
          </a:p>
        </p:txBody>
      </p:sp>
    </p:spTree>
  </p:cSld>
  <p:clrMapOvr>
    <a:masterClrMapping/>
  </p:clrMapOvr>
  <mc:AlternateContent xmlns:mc="http://schemas.openxmlformats.org/markup-compatibility/2006" xmlns:p14="http://schemas.microsoft.com/office/powerpoint/2010/main">
    <mc:Choice Requires="p14">
      <p:transition spd="slow" p14:dur="2000" advTm="26159"/>
    </mc:Choice>
    <mc:Fallback xmlns="">
      <p:transition spd="slow" advTm="26159"/>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 name="Picture 4" descr="F:\0PPT素材\背景及图片\白麻子.jpg"/>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42176" y="16897"/>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2" name="灯片编号占位符 1">
            <a:extLst>
              <a:ext uri="{FF2B5EF4-FFF2-40B4-BE49-F238E27FC236}">
                <a16:creationId xmlns:a16="http://schemas.microsoft.com/office/drawing/2014/main" id="{C8E83B06-891F-418A-A267-934FD0C3E9C8}"/>
              </a:ext>
            </a:extLst>
          </p:cNvPr>
          <p:cNvSpPr>
            <a:spLocks noGrp="1"/>
          </p:cNvSpPr>
          <p:nvPr>
            <p:ph type="sldNum" sz="quarter" idx="12"/>
          </p:nvPr>
        </p:nvSpPr>
        <p:spPr/>
        <p:txBody>
          <a:bodyPr/>
          <a:lstStyle/>
          <a:p>
            <a:fld id="{E1BEBC7A-FD02-486B-81B5-A845787C689C}" type="slidenum">
              <a:rPr lang="zh-CN" altLang="en-US" smtClean="0"/>
              <a:t>5</a:t>
            </a:fld>
            <a:endParaRPr lang="zh-CN" altLang="en-US"/>
          </a:p>
        </p:txBody>
      </p:sp>
      <p:sp>
        <p:nvSpPr>
          <p:cNvPr id="21" name="矩形 20">
            <a:extLst>
              <a:ext uri="{FF2B5EF4-FFF2-40B4-BE49-F238E27FC236}">
                <a16:creationId xmlns:a16="http://schemas.microsoft.com/office/drawing/2014/main" id="{4534D41C-10F6-ABCF-DAE7-E93388DD2F17}"/>
              </a:ext>
            </a:extLst>
          </p:cNvPr>
          <p:cNvSpPr/>
          <p:nvPr/>
        </p:nvSpPr>
        <p:spPr>
          <a:xfrm>
            <a:off x="53612" y="616"/>
            <a:ext cx="106186" cy="550394"/>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矩形 21">
            <a:extLst>
              <a:ext uri="{FF2B5EF4-FFF2-40B4-BE49-F238E27FC236}">
                <a16:creationId xmlns:a16="http://schemas.microsoft.com/office/drawing/2014/main" id="{241B38B4-40DA-5D7F-7C49-2E8A52A2D3C7}"/>
              </a:ext>
            </a:extLst>
          </p:cNvPr>
          <p:cNvSpPr/>
          <p:nvPr/>
        </p:nvSpPr>
        <p:spPr>
          <a:xfrm>
            <a:off x="213995" y="616"/>
            <a:ext cx="2043260" cy="550394"/>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五边形 6">
            <a:extLst>
              <a:ext uri="{FF2B5EF4-FFF2-40B4-BE49-F238E27FC236}">
                <a16:creationId xmlns:a16="http://schemas.microsoft.com/office/drawing/2014/main" id="{2C0938B3-76DA-3443-B736-F6DB839FD8F0}"/>
              </a:ext>
            </a:extLst>
          </p:cNvPr>
          <p:cNvSpPr/>
          <p:nvPr/>
        </p:nvSpPr>
        <p:spPr>
          <a:xfrm>
            <a:off x="2256151" y="0"/>
            <a:ext cx="6123715" cy="553223"/>
          </a:xfrm>
          <a:prstGeom prst="homePlate">
            <a:avLst/>
          </a:prstGeom>
          <a:solidFill>
            <a:schemeClr val="accent5">
              <a:lumMod val="75000"/>
            </a:schemeClr>
          </a:solidFill>
          <a:ln w="25400" cap="flat" cmpd="sng" algn="ctr">
            <a:noFill/>
            <a:prstDash val="solid"/>
          </a:ln>
          <a:effectLst/>
        </p:spPr>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165" algn="l" defTabSz="914400" rtl="0" eaLnBrk="1" latinLnBrk="0" hangingPunct="1">
              <a:defRPr sz="1800" kern="1200">
                <a:solidFill>
                  <a:schemeClr val="lt1"/>
                </a:solidFill>
                <a:latin typeface="+mn-lt"/>
                <a:ea typeface="+mn-ea"/>
                <a:cs typeface="+mn-cs"/>
              </a:defRPr>
            </a:lvl5pPr>
            <a:lvl6pPr marL="2285365" algn="l" defTabSz="914400" rtl="0" eaLnBrk="1" latinLnBrk="0" hangingPunct="1">
              <a:defRPr sz="1800" kern="1200">
                <a:solidFill>
                  <a:schemeClr val="lt1"/>
                </a:solidFill>
                <a:latin typeface="+mn-lt"/>
                <a:ea typeface="+mn-ea"/>
                <a:cs typeface="+mn-cs"/>
              </a:defRPr>
            </a:lvl6pPr>
            <a:lvl7pPr marL="2742565" algn="l" defTabSz="914400" rtl="0" eaLnBrk="1" latinLnBrk="0" hangingPunct="1">
              <a:defRPr sz="1800" kern="1200">
                <a:solidFill>
                  <a:schemeClr val="lt1"/>
                </a:solidFill>
                <a:latin typeface="+mn-lt"/>
                <a:ea typeface="+mn-ea"/>
                <a:cs typeface="+mn-cs"/>
              </a:defRPr>
            </a:lvl7pPr>
            <a:lvl8pPr marL="3199765" algn="l" defTabSz="914400" rtl="0" eaLnBrk="1" latinLnBrk="0" hangingPunct="1">
              <a:defRPr sz="1800" kern="1200">
                <a:solidFill>
                  <a:schemeClr val="lt1"/>
                </a:solidFill>
                <a:latin typeface="+mn-lt"/>
                <a:ea typeface="+mn-ea"/>
                <a:cs typeface="+mn-cs"/>
              </a:defRPr>
            </a:lvl8pPr>
            <a:lvl9pPr marL="3656965" algn="l" defTabSz="914400" rtl="0" eaLnBrk="1" latinLnBrk="0" hangingPunct="1">
              <a:defRPr sz="1800" kern="1200">
                <a:solidFill>
                  <a:schemeClr val="lt1"/>
                </a:solidFill>
                <a:latin typeface="+mn-lt"/>
                <a:ea typeface="+mn-ea"/>
                <a:cs typeface="+mn-cs"/>
              </a:defRPr>
            </a:lvl9pPr>
          </a:lstStyle>
          <a:p>
            <a:pPr algn="ctr" defTabSz="685800">
              <a:defRPr/>
            </a:pPr>
            <a:endParaRPr lang="zh-CN" altLang="en-US" sz="1350">
              <a:solidFill>
                <a:srgbClr val="FFFFFF"/>
              </a:solidFill>
              <a:cs typeface="+mn-ea"/>
              <a:sym typeface="+mn-lt"/>
            </a:endParaRPr>
          </a:p>
        </p:txBody>
      </p:sp>
      <p:pic>
        <p:nvPicPr>
          <p:cNvPr id="24" name="图片 23">
            <a:extLst>
              <a:ext uri="{FF2B5EF4-FFF2-40B4-BE49-F238E27FC236}">
                <a16:creationId xmlns:a16="http://schemas.microsoft.com/office/drawing/2014/main" id="{51ADC5DF-DD68-C625-3CD2-B77C4573C1B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422042" y="-25814"/>
            <a:ext cx="679782" cy="679782"/>
          </a:xfrm>
          <a:prstGeom prst="rect">
            <a:avLst/>
          </a:prstGeom>
        </p:spPr>
      </p:pic>
      <p:sp>
        <p:nvSpPr>
          <p:cNvPr id="25" name="TextBox 34">
            <a:extLst>
              <a:ext uri="{FF2B5EF4-FFF2-40B4-BE49-F238E27FC236}">
                <a16:creationId xmlns:a16="http://schemas.microsoft.com/office/drawing/2014/main" id="{F8ED8062-3C8F-F21A-FE6E-EF665D002647}"/>
              </a:ext>
            </a:extLst>
          </p:cNvPr>
          <p:cNvSpPr txBox="1"/>
          <p:nvPr/>
        </p:nvSpPr>
        <p:spPr>
          <a:xfrm>
            <a:off x="481306" y="56041"/>
            <a:ext cx="6071894" cy="461665"/>
          </a:xfrm>
          <a:prstGeom prst="rect">
            <a:avLst/>
          </a:prstGeom>
          <a:noFill/>
        </p:spPr>
        <p:txBody>
          <a:bodyPr wrap="square" rtlCol="0">
            <a:spAutoFit/>
          </a:bodyPr>
          <a:lstStyle/>
          <a:p>
            <a:r>
              <a:rPr lang="zh-CN" altLang="en-US" sz="2400" b="1" spc="300" dirty="0">
                <a:solidFill>
                  <a:schemeClr val="bg1"/>
                </a:solidFill>
                <a:latin typeface="微软雅黑" panose="020B0503020204020204" pitchFamily="34" charset="-122"/>
                <a:ea typeface="微软雅黑" panose="020B0503020204020204" pitchFamily="34" charset="-122"/>
              </a:rPr>
              <a:t>个人简介</a:t>
            </a:r>
            <a:r>
              <a:rPr lang="en-US" altLang="zh-CN" sz="2400" b="1" spc="300" dirty="0">
                <a:solidFill>
                  <a:schemeClr val="bg1"/>
                </a:solidFill>
                <a:latin typeface="微软雅黑" panose="020B0503020204020204" pitchFamily="34" charset="-122"/>
                <a:ea typeface="微软雅黑" panose="020B0503020204020204" pitchFamily="34" charset="-122"/>
              </a:rPr>
              <a:t>-</a:t>
            </a:r>
            <a:r>
              <a:rPr lang="zh-CN" altLang="en-US" sz="2400" b="1" spc="300" dirty="0">
                <a:solidFill>
                  <a:schemeClr val="bg1"/>
                </a:solidFill>
                <a:latin typeface="微软雅黑" panose="020B0503020204020204" pitchFamily="34" charset="-122"/>
                <a:ea typeface="微软雅黑" panose="020B0503020204020204" pitchFamily="34" charset="-122"/>
              </a:rPr>
              <a:t>学习成绩及获奖情况（</a:t>
            </a:r>
            <a:r>
              <a:rPr lang="en-US" altLang="zh-CN" sz="2400" b="1" spc="300" dirty="0">
                <a:solidFill>
                  <a:schemeClr val="bg1"/>
                </a:solidFill>
                <a:latin typeface="微软雅黑" panose="020B0503020204020204" pitchFamily="34" charset="-122"/>
                <a:ea typeface="微软雅黑" panose="020B0503020204020204" pitchFamily="34" charset="-122"/>
              </a:rPr>
              <a:t>2/3</a:t>
            </a:r>
            <a:r>
              <a:rPr lang="zh-CN" altLang="en-US" sz="2400" b="1" spc="300" dirty="0">
                <a:solidFill>
                  <a:schemeClr val="bg1"/>
                </a:solidFill>
                <a:latin typeface="微软雅黑" panose="020B0503020204020204" pitchFamily="34" charset="-122"/>
                <a:ea typeface="微软雅黑" panose="020B0503020204020204" pitchFamily="34" charset="-122"/>
              </a:rPr>
              <a:t>）</a:t>
            </a:r>
          </a:p>
        </p:txBody>
      </p:sp>
      <p:cxnSp>
        <p:nvCxnSpPr>
          <p:cNvPr id="26" name="直接连接符 25">
            <a:extLst>
              <a:ext uri="{FF2B5EF4-FFF2-40B4-BE49-F238E27FC236}">
                <a16:creationId xmlns:a16="http://schemas.microsoft.com/office/drawing/2014/main" id="{5926985E-53E0-6AD5-9B93-8EC0D82EC3E9}"/>
              </a:ext>
            </a:extLst>
          </p:cNvPr>
          <p:cNvCxnSpPr>
            <a:cxnSpLocks/>
          </p:cNvCxnSpPr>
          <p:nvPr/>
        </p:nvCxnSpPr>
        <p:spPr>
          <a:xfrm>
            <a:off x="0" y="723464"/>
            <a:ext cx="9146843" cy="0"/>
          </a:xfrm>
          <a:prstGeom prst="line">
            <a:avLst/>
          </a:prstGeom>
          <a:ln w="28575">
            <a:solidFill>
              <a:schemeClr val="accent5">
                <a:lumMod val="75000"/>
              </a:schemeClr>
            </a:solidFill>
            <a:prstDash val="solid"/>
          </a:ln>
        </p:spPr>
        <p:style>
          <a:lnRef idx="1">
            <a:schemeClr val="accent1"/>
          </a:lnRef>
          <a:fillRef idx="0">
            <a:schemeClr val="accent1"/>
          </a:fillRef>
          <a:effectRef idx="0">
            <a:schemeClr val="accent1"/>
          </a:effectRef>
          <a:fontRef idx="minor">
            <a:schemeClr val="tx1"/>
          </a:fontRef>
        </p:style>
      </p:cxnSp>
      <p:sp>
        <p:nvSpPr>
          <p:cNvPr id="27" name="文本框 26">
            <a:extLst>
              <a:ext uri="{FF2B5EF4-FFF2-40B4-BE49-F238E27FC236}">
                <a16:creationId xmlns:a16="http://schemas.microsoft.com/office/drawing/2014/main" id="{C641E9D4-FE26-08D3-97E3-2F87C829E010}"/>
              </a:ext>
            </a:extLst>
          </p:cNvPr>
          <p:cNvSpPr txBox="1"/>
          <p:nvPr/>
        </p:nvSpPr>
        <p:spPr>
          <a:xfrm>
            <a:off x="159798" y="751139"/>
            <a:ext cx="4103348" cy="659861"/>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zh-CN" altLang="en-US" sz="1400" b="1" dirty="0">
                <a:latin typeface="微软雅黑" panose="020B0503020204020204" pitchFamily="34" charset="-122"/>
                <a:ea typeface="微软雅黑" panose="020B0503020204020204" pitchFamily="34" charset="-122"/>
              </a:rPr>
              <a:t>本科学习成绩</a:t>
            </a:r>
            <a:endParaRPr lang="en-US" altLang="zh-CN" sz="1400" b="1" dirty="0">
              <a:latin typeface="微软雅黑" panose="020B0503020204020204" pitchFamily="34" charset="-122"/>
              <a:ea typeface="微软雅黑" panose="020B0503020204020204" pitchFamily="34" charset="-122"/>
            </a:endParaRPr>
          </a:p>
          <a:p>
            <a:pPr>
              <a:lnSpc>
                <a:spcPct val="150000"/>
              </a:lnSpc>
            </a:pPr>
            <a:r>
              <a:rPr lang="zh-CN" altLang="en-US" sz="1200" dirty="0">
                <a:latin typeface="微软雅黑" panose="020B0503020204020204" pitchFamily="34" charset="-122"/>
                <a:ea typeface="微软雅黑" panose="020B0503020204020204" pitchFamily="34" charset="-122"/>
              </a:rPr>
              <a:t>      专业学分绩排名（</a:t>
            </a:r>
            <a:r>
              <a:rPr lang="en-US" altLang="zh-CN" sz="1200" dirty="0">
                <a:latin typeface="微软雅黑" panose="020B0503020204020204" pitchFamily="34" charset="-122"/>
                <a:ea typeface="微软雅黑" panose="020B0503020204020204" pitchFamily="34" charset="-122"/>
              </a:rPr>
              <a:t>34/288</a:t>
            </a:r>
            <a:r>
              <a:rPr lang="zh-CN" altLang="en-US" sz="1200" dirty="0">
                <a:latin typeface="微软雅黑" panose="020B0503020204020204" pitchFamily="34" charset="-122"/>
                <a:ea typeface="微软雅黑" panose="020B0503020204020204" pitchFamily="34" charset="-122"/>
              </a:rPr>
              <a:t>）</a:t>
            </a:r>
            <a:r>
              <a:rPr lang="en-US" altLang="zh-CN" sz="1200" dirty="0">
                <a:latin typeface="微软雅黑" panose="020B0503020204020204" pitchFamily="34" charset="-122"/>
                <a:ea typeface="微软雅黑" panose="020B0503020204020204" pitchFamily="34" charset="-122"/>
              </a:rPr>
              <a:t>CET-6</a:t>
            </a:r>
            <a:r>
              <a:rPr lang="zh-CN" altLang="en-US" sz="1200" dirty="0">
                <a:latin typeface="微软雅黑" panose="020B0503020204020204" pitchFamily="34" charset="-122"/>
                <a:ea typeface="微软雅黑" panose="020B0503020204020204" pitchFamily="34" charset="-122"/>
              </a:rPr>
              <a:t>：</a:t>
            </a:r>
            <a:r>
              <a:rPr lang="en-US" altLang="zh-CN" sz="1200" dirty="0">
                <a:solidFill>
                  <a:schemeClr val="accent1">
                    <a:lumMod val="75000"/>
                  </a:schemeClr>
                </a:solidFill>
                <a:latin typeface="微软雅黑" panose="020B0503020204020204" pitchFamily="34" charset="-122"/>
                <a:ea typeface="微软雅黑" panose="020B0503020204020204" pitchFamily="34" charset="-122"/>
              </a:rPr>
              <a:t>558</a:t>
            </a:r>
          </a:p>
        </p:txBody>
      </p:sp>
      <p:sp>
        <p:nvSpPr>
          <p:cNvPr id="28" name="文本框 27">
            <a:extLst>
              <a:ext uri="{FF2B5EF4-FFF2-40B4-BE49-F238E27FC236}">
                <a16:creationId xmlns:a16="http://schemas.microsoft.com/office/drawing/2014/main" id="{E118E361-A4BA-104F-7DD2-523ACC11F1E5}"/>
              </a:ext>
            </a:extLst>
          </p:cNvPr>
          <p:cNvSpPr txBox="1"/>
          <p:nvPr/>
        </p:nvSpPr>
        <p:spPr>
          <a:xfrm>
            <a:off x="159798" y="1413525"/>
            <a:ext cx="3398496" cy="328936"/>
          </a:xfrm>
          <a:prstGeom prst="rect">
            <a:avLst/>
          </a:prstGeom>
          <a:noFill/>
          <a:effectLst>
            <a:outerShdw blurRad="50800" dist="38100" dir="10800000" sx="104000" sy="104000" algn="r" rotWithShape="0">
              <a:prstClr val="black">
                <a:alpha val="40000"/>
              </a:prstClr>
            </a:outerShdw>
          </a:effectLst>
        </p:spPr>
        <p:txBody>
          <a:bodyPr wrap="square" rtlCol="0">
            <a:spAutoFit/>
          </a:bodyPr>
          <a:lstStyle/>
          <a:p>
            <a:pPr marL="285750" indent="-285750">
              <a:lnSpc>
                <a:spcPct val="120000"/>
              </a:lnSpc>
              <a:buFont typeface="Wingdings" panose="05000000000000000000" pitchFamily="2" charset="2"/>
              <a:buChar char="Ø"/>
            </a:pPr>
            <a:r>
              <a:rPr lang="zh-CN" altLang="en-US" sz="1400" b="1" dirty="0">
                <a:latin typeface="微软雅黑" panose="020B0503020204020204" pitchFamily="34" charset="-122"/>
                <a:ea typeface="微软雅黑" panose="020B0503020204020204" pitchFamily="34" charset="-122"/>
                <a:sym typeface="+mn-ea"/>
              </a:rPr>
              <a:t>本科期间部分核心课程成绩</a:t>
            </a:r>
            <a:endParaRPr lang="en-US" altLang="zh-CN" sz="1400" b="1" dirty="0">
              <a:latin typeface="微软雅黑" panose="020B0503020204020204" pitchFamily="34" charset="-122"/>
              <a:ea typeface="微软雅黑" panose="020B0503020204020204" pitchFamily="34" charset="-122"/>
              <a:sym typeface="+mn-ea"/>
            </a:endParaRPr>
          </a:p>
        </p:txBody>
      </p:sp>
      <p:sp>
        <p:nvSpPr>
          <p:cNvPr id="29" name="文本框 28">
            <a:extLst>
              <a:ext uri="{FF2B5EF4-FFF2-40B4-BE49-F238E27FC236}">
                <a16:creationId xmlns:a16="http://schemas.microsoft.com/office/drawing/2014/main" id="{F0E326BF-41C6-6C4B-B0AB-63079066323C}"/>
              </a:ext>
            </a:extLst>
          </p:cNvPr>
          <p:cNvSpPr txBox="1"/>
          <p:nvPr/>
        </p:nvSpPr>
        <p:spPr>
          <a:xfrm>
            <a:off x="213995" y="3145223"/>
            <a:ext cx="4396244" cy="1980222"/>
          </a:xfrm>
          <a:prstGeom prst="rect">
            <a:avLst/>
          </a:prstGeom>
          <a:noFill/>
        </p:spPr>
        <p:txBody>
          <a:bodyPr wrap="square" rtlCol="0">
            <a:spAutoFit/>
          </a:bodyPr>
          <a:lstStyle/>
          <a:p>
            <a:pPr marL="285750" indent="-285750">
              <a:lnSpc>
                <a:spcPct val="120000"/>
              </a:lnSpc>
              <a:buFont typeface="Wingdings" panose="05000000000000000000" pitchFamily="2" charset="2"/>
              <a:buChar char="Ø"/>
            </a:pPr>
            <a:r>
              <a:rPr lang="zh-CN" altLang="en-US" sz="1400" b="1" dirty="0">
                <a:latin typeface="微软雅黑" panose="020B0503020204020204" pitchFamily="34" charset="-122"/>
                <a:ea typeface="微软雅黑" panose="020B0503020204020204" pitchFamily="34" charset="-122"/>
                <a:sym typeface="+mn-ea"/>
              </a:rPr>
              <a:t>本科获奖情况：</a:t>
            </a:r>
            <a:endParaRPr lang="en-US" altLang="zh-CN" sz="1400" b="1" dirty="0">
              <a:latin typeface="微软雅黑" panose="020B0503020204020204" pitchFamily="34" charset="-122"/>
              <a:ea typeface="微软雅黑" panose="020B0503020204020204" pitchFamily="34" charset="-122"/>
              <a:sym typeface="+mn-ea"/>
            </a:endParaRPr>
          </a:p>
          <a:p>
            <a:pPr marL="285750" indent="-285750">
              <a:lnSpc>
                <a:spcPct val="150000"/>
              </a:lnSpc>
              <a:buFont typeface="Arial" panose="020B0604020202020204" pitchFamily="34" charset="0"/>
              <a:buChar char="•"/>
            </a:pPr>
            <a:r>
              <a:rPr lang="zh-CN" altLang="en-US" sz="1200" dirty="0">
                <a:latin typeface="微软雅黑" panose="020B0503020204020204" pitchFamily="34" charset="-122"/>
                <a:ea typeface="微软雅黑" panose="020B0503020204020204" pitchFamily="34" charset="-122"/>
                <a:sym typeface="+mn-ea"/>
              </a:rPr>
              <a:t>校级优秀奖学金（</a:t>
            </a:r>
            <a:r>
              <a:rPr lang="zh-CN" altLang="en-US" sz="1200" dirty="0">
                <a:solidFill>
                  <a:schemeClr val="accent1">
                    <a:lumMod val="75000"/>
                  </a:schemeClr>
                </a:solidFill>
                <a:latin typeface="微软雅黑" panose="020B0503020204020204" pitchFamily="34" charset="-122"/>
                <a:ea typeface="微软雅黑" panose="020B0503020204020204" pitchFamily="34" charset="-122"/>
                <a:sym typeface="+mn-ea"/>
              </a:rPr>
              <a:t>连续</a:t>
            </a:r>
            <a:r>
              <a:rPr lang="en-US" altLang="zh-CN" sz="1200" dirty="0">
                <a:solidFill>
                  <a:schemeClr val="accent1">
                    <a:lumMod val="75000"/>
                  </a:schemeClr>
                </a:solidFill>
                <a:latin typeface="微软雅黑" panose="020B0503020204020204" pitchFamily="34" charset="-122"/>
                <a:ea typeface="微软雅黑" panose="020B0503020204020204" pitchFamily="34" charset="-122"/>
                <a:sym typeface="+mn-ea"/>
              </a:rPr>
              <a:t>6</a:t>
            </a:r>
            <a:r>
              <a:rPr lang="zh-CN" altLang="en-US" sz="1200" dirty="0">
                <a:solidFill>
                  <a:schemeClr val="accent1">
                    <a:lumMod val="75000"/>
                  </a:schemeClr>
                </a:solidFill>
                <a:latin typeface="微软雅黑" panose="020B0503020204020204" pitchFamily="34" charset="-122"/>
                <a:ea typeface="微软雅黑" panose="020B0503020204020204" pitchFamily="34" charset="-122"/>
                <a:sym typeface="+mn-ea"/>
              </a:rPr>
              <a:t>次，覆盖率</a:t>
            </a:r>
            <a:r>
              <a:rPr lang="en-US" altLang="zh-CN" sz="1200" dirty="0">
                <a:solidFill>
                  <a:schemeClr val="accent1">
                    <a:lumMod val="75000"/>
                  </a:schemeClr>
                </a:solidFill>
                <a:latin typeface="微软雅黑" panose="020B0503020204020204" pitchFamily="34" charset="-122"/>
                <a:ea typeface="微软雅黑" panose="020B0503020204020204" pitchFamily="34" charset="-122"/>
                <a:sym typeface="+mn-ea"/>
              </a:rPr>
              <a:t>40%</a:t>
            </a:r>
            <a:r>
              <a:rPr lang="zh-CN" altLang="en-US" sz="1200" dirty="0">
                <a:latin typeface="微软雅黑" panose="020B0503020204020204" pitchFamily="34" charset="-122"/>
                <a:ea typeface="微软雅黑" panose="020B0503020204020204" pitchFamily="34" charset="-122"/>
                <a:sym typeface="+mn-ea"/>
              </a:rPr>
              <a:t>）、校级优秀毕业生</a:t>
            </a:r>
            <a:endParaRPr lang="en-US" altLang="zh-CN" sz="1200" dirty="0">
              <a:latin typeface="微软雅黑" panose="020B0503020204020204" pitchFamily="34" charset="-122"/>
              <a:ea typeface="微软雅黑" panose="020B0503020204020204" pitchFamily="34" charset="-122"/>
              <a:sym typeface="+mn-ea"/>
            </a:endParaRPr>
          </a:p>
          <a:p>
            <a:pPr marL="285750" indent="-285750">
              <a:lnSpc>
                <a:spcPct val="150000"/>
              </a:lnSpc>
              <a:buFont typeface="Arial" panose="020B0604020202020204" pitchFamily="34" charset="0"/>
              <a:buChar char="•"/>
            </a:pPr>
            <a:r>
              <a:rPr lang="en-US" altLang="zh-CN" sz="1200" dirty="0">
                <a:latin typeface="微软雅黑" panose="020B0503020204020204" pitchFamily="34" charset="-122"/>
                <a:ea typeface="微软雅黑" panose="020B0503020204020204" pitchFamily="34" charset="-122"/>
                <a:sym typeface="+mn-ea"/>
              </a:rPr>
              <a:t>2020</a:t>
            </a:r>
            <a:r>
              <a:rPr lang="zh-CN" altLang="en-US" sz="1200" dirty="0">
                <a:latin typeface="微软雅黑" panose="020B0503020204020204" pitchFamily="34" charset="-122"/>
                <a:ea typeface="微软雅黑" panose="020B0503020204020204" pitchFamily="34" charset="-122"/>
                <a:sym typeface="+mn-ea"/>
              </a:rPr>
              <a:t>全国数学竞赛省三、浙江省大学生物理创新竞赛校一</a:t>
            </a:r>
            <a:endParaRPr lang="en-US" altLang="zh-CN" sz="1200" dirty="0">
              <a:latin typeface="微软雅黑" panose="020B0503020204020204" pitchFamily="34" charset="-122"/>
              <a:ea typeface="微软雅黑" panose="020B0503020204020204" pitchFamily="34" charset="-122"/>
              <a:sym typeface="+mn-ea"/>
            </a:endParaRPr>
          </a:p>
          <a:p>
            <a:pPr marL="285750" indent="-285750">
              <a:lnSpc>
                <a:spcPct val="150000"/>
              </a:lnSpc>
              <a:buFont typeface="Arial" panose="020B0604020202020204" pitchFamily="34" charset="0"/>
              <a:buChar char="•"/>
            </a:pPr>
            <a:r>
              <a:rPr lang="en-US" altLang="zh-CN" sz="1200" dirty="0">
                <a:latin typeface="微软雅黑" panose="020B0503020204020204" pitchFamily="34" charset="-122"/>
                <a:ea typeface="微软雅黑" panose="020B0503020204020204" pitchFamily="34" charset="-122"/>
                <a:sym typeface="+mn-ea"/>
              </a:rPr>
              <a:t>20202020</a:t>
            </a:r>
            <a:r>
              <a:rPr lang="zh-CN" altLang="en-US" sz="1200" dirty="0">
                <a:latin typeface="微软雅黑" panose="020B0503020204020204" pitchFamily="34" charset="-122"/>
                <a:ea typeface="微软雅黑" panose="020B0503020204020204" pitchFamily="34" charset="-122"/>
                <a:sym typeface="+mn-ea"/>
              </a:rPr>
              <a:t>年度互联网加大赛校二</a:t>
            </a:r>
            <a:endParaRPr lang="en-US" altLang="zh-CN" sz="1200" dirty="0">
              <a:latin typeface="微软雅黑" panose="020B0503020204020204" pitchFamily="34" charset="-122"/>
              <a:ea typeface="微软雅黑" panose="020B0503020204020204" pitchFamily="34" charset="-122"/>
              <a:sym typeface="+mn-ea"/>
            </a:endParaRPr>
          </a:p>
          <a:p>
            <a:pPr marL="285750" indent="-285750">
              <a:lnSpc>
                <a:spcPct val="150000"/>
              </a:lnSpc>
              <a:buFont typeface="Arial" panose="020B0604020202020204" pitchFamily="34" charset="0"/>
              <a:buChar char="•"/>
            </a:pPr>
            <a:r>
              <a:rPr lang="en-US" altLang="zh-CN" sz="1200" dirty="0">
                <a:latin typeface="微软雅黑" panose="020B0503020204020204" pitchFamily="34" charset="-122"/>
                <a:ea typeface="微软雅黑" panose="020B0503020204020204" pitchFamily="34" charset="-122"/>
                <a:sym typeface="+mn-ea"/>
              </a:rPr>
              <a:t>2021</a:t>
            </a:r>
            <a:r>
              <a:rPr lang="zh-CN" altLang="en-US" sz="1200" dirty="0">
                <a:latin typeface="微软雅黑" panose="020B0503020204020204" pitchFamily="34" charset="-122"/>
                <a:ea typeface="微软雅黑" panose="020B0503020204020204" pitchFamily="34" charset="-122"/>
                <a:sym typeface="+mn-ea"/>
              </a:rPr>
              <a:t>年优秀团员、理论学习与实践标兵、 </a:t>
            </a:r>
            <a:r>
              <a:rPr lang="en-US" altLang="zh-CN" sz="1200" dirty="0">
                <a:latin typeface="微软雅黑" panose="020B0503020204020204" pitchFamily="34" charset="-122"/>
                <a:ea typeface="微软雅黑" panose="020B0503020204020204" pitchFamily="34" charset="-122"/>
                <a:sym typeface="+mn-ea"/>
              </a:rPr>
              <a:t>2019</a:t>
            </a:r>
            <a:r>
              <a:rPr lang="zh-CN" altLang="en-US" sz="1200" dirty="0">
                <a:latin typeface="微软雅黑" panose="020B0503020204020204" pitchFamily="34" charset="-122"/>
                <a:ea typeface="微软雅黑" panose="020B0503020204020204" pitchFamily="34" charset="-122"/>
                <a:sym typeface="+mn-ea"/>
              </a:rPr>
              <a:t>年优秀学生干部</a:t>
            </a:r>
            <a:endParaRPr lang="en-US" altLang="zh-CN" sz="1200" dirty="0">
              <a:latin typeface="微软雅黑" panose="020B0503020204020204" pitchFamily="34" charset="-122"/>
              <a:ea typeface="微软雅黑" panose="020B0503020204020204" pitchFamily="34" charset="-122"/>
              <a:sym typeface="+mn-ea"/>
            </a:endParaRPr>
          </a:p>
        </p:txBody>
      </p:sp>
      <p:graphicFrame>
        <p:nvGraphicFramePr>
          <p:cNvPr id="31" name="表格 30">
            <a:extLst>
              <a:ext uri="{FF2B5EF4-FFF2-40B4-BE49-F238E27FC236}">
                <a16:creationId xmlns:a16="http://schemas.microsoft.com/office/drawing/2014/main" id="{571E94AC-3912-3C94-23B9-F60CFE0B350E}"/>
              </a:ext>
            </a:extLst>
          </p:cNvPr>
          <p:cNvGraphicFramePr>
            <a:graphicFrameLocks noGrp="1"/>
          </p:cNvGraphicFramePr>
          <p:nvPr>
            <p:extLst>
              <p:ext uri="{D42A27DB-BD31-4B8C-83A1-F6EECF244321}">
                <p14:modId xmlns:p14="http://schemas.microsoft.com/office/powerpoint/2010/main" val="3427724301"/>
              </p:ext>
            </p:extLst>
          </p:nvPr>
        </p:nvGraphicFramePr>
        <p:xfrm>
          <a:off x="481306" y="1738672"/>
          <a:ext cx="3970044" cy="1371600"/>
        </p:xfrm>
        <a:graphic>
          <a:graphicData uri="http://schemas.openxmlformats.org/drawingml/2006/table">
            <a:tbl>
              <a:tblPr firstRow="1" bandRow="1">
                <a:tableStyleId>{5C22544A-7EE6-4342-B048-85BDC9FD1C3A}</a:tableStyleId>
              </a:tblPr>
              <a:tblGrid>
                <a:gridCol w="992511">
                  <a:extLst>
                    <a:ext uri="{9D8B030D-6E8A-4147-A177-3AD203B41FA5}">
                      <a16:colId xmlns:a16="http://schemas.microsoft.com/office/drawing/2014/main" val="933745437"/>
                    </a:ext>
                  </a:extLst>
                </a:gridCol>
                <a:gridCol w="992511">
                  <a:extLst>
                    <a:ext uri="{9D8B030D-6E8A-4147-A177-3AD203B41FA5}">
                      <a16:colId xmlns:a16="http://schemas.microsoft.com/office/drawing/2014/main" val="511625131"/>
                    </a:ext>
                  </a:extLst>
                </a:gridCol>
                <a:gridCol w="992511">
                  <a:extLst>
                    <a:ext uri="{9D8B030D-6E8A-4147-A177-3AD203B41FA5}">
                      <a16:colId xmlns:a16="http://schemas.microsoft.com/office/drawing/2014/main" val="2208645239"/>
                    </a:ext>
                  </a:extLst>
                </a:gridCol>
                <a:gridCol w="992511">
                  <a:extLst>
                    <a:ext uri="{9D8B030D-6E8A-4147-A177-3AD203B41FA5}">
                      <a16:colId xmlns:a16="http://schemas.microsoft.com/office/drawing/2014/main" val="1252289450"/>
                    </a:ext>
                  </a:extLst>
                </a:gridCol>
              </a:tblGrid>
              <a:tr h="370840">
                <a:tc>
                  <a:txBody>
                    <a:bodyPr/>
                    <a:lstStyle/>
                    <a:p>
                      <a:pPr algn="ctr"/>
                      <a:r>
                        <a:rPr lang="zh-CN" altLang="en-US" sz="1200" dirty="0">
                          <a:latin typeface="微软雅黑" panose="020B0503020204020204" pitchFamily="34" charset="-122"/>
                          <a:ea typeface="微软雅黑" panose="020B0503020204020204" pitchFamily="34" charset="-122"/>
                        </a:rPr>
                        <a:t>数据结构</a:t>
                      </a:r>
                      <a:endParaRPr lang="zh-CN" altLang="en-US" sz="12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dirty="0">
                          <a:latin typeface="微软雅黑" panose="020B0503020204020204" pitchFamily="34" charset="-122"/>
                          <a:ea typeface="微软雅黑" panose="020B0503020204020204" pitchFamily="34" charset="-122"/>
                        </a:rPr>
                        <a:t>4.4/5</a:t>
                      </a:r>
                    </a:p>
                  </a:txBody>
                  <a:tcPr anchor="ctr"/>
                </a:tc>
                <a:tc>
                  <a:txBody>
                    <a:bodyPr/>
                    <a:lstStyle/>
                    <a:p>
                      <a:pPr algn="ctr"/>
                      <a:r>
                        <a:rPr lang="zh-CN" altLang="en-US" sz="1200" dirty="0">
                          <a:latin typeface="微软雅黑" panose="020B0503020204020204" pitchFamily="34" charset="-122"/>
                          <a:ea typeface="微软雅黑" panose="020B0503020204020204" pitchFamily="34" charset="-122"/>
                        </a:rPr>
                        <a:t>计算机组成原理</a:t>
                      </a:r>
                      <a:endParaRPr lang="zh-CN" altLang="en-US" sz="1200" dirty="0"/>
                    </a:p>
                  </a:txBody>
                  <a:tcPr anchor="ctr"/>
                </a:tc>
                <a:tc>
                  <a:txBody>
                    <a:bodyPr/>
                    <a:lstStyle/>
                    <a:p>
                      <a:pPr algn="ctr"/>
                      <a:r>
                        <a:rPr lang="en-US" altLang="zh-CN" sz="1200" dirty="0">
                          <a:latin typeface="微软雅黑" panose="020B0503020204020204" pitchFamily="34" charset="-122"/>
                          <a:ea typeface="微软雅黑" panose="020B0503020204020204" pitchFamily="34" charset="-122"/>
                        </a:rPr>
                        <a:t>4.1/5</a:t>
                      </a:r>
                      <a:endParaRPr lang="zh-CN" altLang="en-US" sz="1200" dirty="0"/>
                    </a:p>
                  </a:txBody>
                  <a:tcPr anchor="ctr"/>
                </a:tc>
                <a:extLst>
                  <a:ext uri="{0D108BD9-81ED-4DB2-BD59-A6C34878D82A}">
                    <a16:rowId xmlns:a16="http://schemas.microsoft.com/office/drawing/2014/main" val="1827891311"/>
                  </a:ext>
                </a:extLst>
              </a:tr>
              <a:tr h="370840">
                <a:tc>
                  <a:txBody>
                    <a:bodyPr/>
                    <a:lstStyle/>
                    <a:p>
                      <a:pPr algn="ctr"/>
                      <a:r>
                        <a:rPr lang="zh-CN" altLang="en-US" sz="1200" dirty="0">
                          <a:latin typeface="微软雅黑" panose="020B0503020204020204" pitchFamily="34" charset="-122"/>
                          <a:ea typeface="微软雅黑" panose="020B0503020204020204" pitchFamily="34" charset="-122"/>
                        </a:rPr>
                        <a:t>数字通信与计算机网络</a:t>
                      </a:r>
                      <a:endParaRPr lang="zh-CN" altLang="en-US" sz="1200" dirty="0"/>
                    </a:p>
                  </a:txBody>
                  <a:tcPr anchor="ctr"/>
                </a:tc>
                <a:tc>
                  <a:txBody>
                    <a:bodyPr/>
                    <a:lstStyle/>
                    <a:p>
                      <a:pPr algn="ctr"/>
                      <a:r>
                        <a:rPr lang="en-US" altLang="zh-CN" sz="1200" dirty="0">
                          <a:latin typeface="微软雅黑" panose="020B0503020204020204" pitchFamily="34" charset="-122"/>
                          <a:ea typeface="微软雅黑" panose="020B0503020204020204" pitchFamily="34" charset="-122"/>
                        </a:rPr>
                        <a:t>4.6/5</a:t>
                      </a:r>
                      <a:endParaRPr lang="zh-CN" altLang="en-US" sz="1200" dirty="0"/>
                    </a:p>
                  </a:txBody>
                  <a:tcPr anchor="ctr"/>
                </a:tc>
                <a:tc>
                  <a:txBody>
                    <a:bodyPr/>
                    <a:lstStyle/>
                    <a:p>
                      <a:pPr algn="ctr"/>
                      <a:r>
                        <a:rPr lang="zh-CN" altLang="en-US" sz="1200" dirty="0">
                          <a:latin typeface="微软雅黑" panose="020B0503020204020204" pitchFamily="34" charset="-122"/>
                          <a:ea typeface="微软雅黑" panose="020B0503020204020204" pitchFamily="34" charset="-122"/>
                        </a:rPr>
                        <a:t>大学物理</a:t>
                      </a:r>
                      <a:endParaRPr lang="zh-CN" altLang="en-US" sz="1200" dirty="0"/>
                    </a:p>
                  </a:txBody>
                  <a:tcPr anchor="ctr"/>
                </a:tc>
                <a:tc>
                  <a:txBody>
                    <a:bodyPr/>
                    <a:lstStyle/>
                    <a:p>
                      <a:pPr algn="ctr"/>
                      <a:r>
                        <a:rPr lang="en-US" altLang="zh-CN" sz="1200" dirty="0">
                          <a:latin typeface="微软雅黑" panose="020B0503020204020204" pitchFamily="34" charset="-122"/>
                          <a:ea typeface="微软雅黑" panose="020B0503020204020204" pitchFamily="34" charset="-122"/>
                        </a:rPr>
                        <a:t>4.7/5</a:t>
                      </a:r>
                      <a:endParaRPr lang="zh-CN" altLang="en-US" sz="1200" dirty="0"/>
                    </a:p>
                  </a:txBody>
                  <a:tcPr anchor="ctr"/>
                </a:tc>
                <a:extLst>
                  <a:ext uri="{0D108BD9-81ED-4DB2-BD59-A6C34878D82A}">
                    <a16:rowId xmlns:a16="http://schemas.microsoft.com/office/drawing/2014/main" val="2971711495"/>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200" dirty="0">
                          <a:latin typeface="微软雅黑" panose="020B0503020204020204" pitchFamily="34" charset="-122"/>
                          <a:ea typeface="微软雅黑" panose="020B0503020204020204" pitchFamily="34" charset="-122"/>
                        </a:rPr>
                        <a:t>通信原理</a:t>
                      </a:r>
                      <a:endParaRPr lang="zh-CN" altLang="en-US" sz="12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dirty="0">
                          <a:latin typeface="微软雅黑" panose="020B0503020204020204" pitchFamily="34" charset="-122"/>
                          <a:ea typeface="微软雅黑" panose="020B0503020204020204" pitchFamily="34" charset="-122"/>
                        </a:rPr>
                        <a:t>4.4/5</a:t>
                      </a:r>
                      <a:endParaRPr lang="zh-CN" altLang="en-US" sz="1200" dirty="0"/>
                    </a:p>
                  </a:txBody>
                  <a:tcPr anchor="ctr"/>
                </a:tc>
                <a:tc>
                  <a:txBody>
                    <a:bodyPr/>
                    <a:lstStyle/>
                    <a:p>
                      <a:pPr algn="ctr"/>
                      <a:r>
                        <a:rPr lang="zh-CN" altLang="en-US" sz="1200" dirty="0">
                          <a:latin typeface="微软雅黑" panose="020B0503020204020204" pitchFamily="34" charset="-122"/>
                          <a:ea typeface="微软雅黑" panose="020B0503020204020204" pitchFamily="34" charset="-122"/>
                        </a:rPr>
                        <a:t>数字电路与逻辑设计</a:t>
                      </a:r>
                      <a:endParaRPr lang="zh-CN" altLang="en-US" sz="1200" dirty="0"/>
                    </a:p>
                  </a:txBody>
                  <a:tcPr anchor="ctr"/>
                </a:tc>
                <a:tc>
                  <a:txBody>
                    <a:bodyPr/>
                    <a:lstStyle/>
                    <a:p>
                      <a:pPr algn="ctr"/>
                      <a:r>
                        <a:rPr lang="en-US" altLang="zh-CN" sz="1200" dirty="0">
                          <a:latin typeface="微软雅黑" panose="020B0503020204020204" pitchFamily="34" charset="-122"/>
                          <a:ea typeface="微软雅黑" panose="020B0503020204020204" pitchFamily="34" charset="-122"/>
                        </a:rPr>
                        <a:t>4.6/5</a:t>
                      </a:r>
                      <a:endParaRPr lang="zh-CN" altLang="en-US" sz="1200" dirty="0"/>
                    </a:p>
                  </a:txBody>
                  <a:tcPr anchor="ctr"/>
                </a:tc>
                <a:extLst>
                  <a:ext uri="{0D108BD9-81ED-4DB2-BD59-A6C34878D82A}">
                    <a16:rowId xmlns:a16="http://schemas.microsoft.com/office/drawing/2014/main" val="1954603298"/>
                  </a:ext>
                </a:extLst>
              </a:tr>
            </a:tbl>
          </a:graphicData>
        </a:graphic>
      </p:graphicFrame>
      <p:sp>
        <p:nvSpPr>
          <p:cNvPr id="32" name="矩形: 圆角 31">
            <a:extLst>
              <a:ext uri="{FF2B5EF4-FFF2-40B4-BE49-F238E27FC236}">
                <a16:creationId xmlns:a16="http://schemas.microsoft.com/office/drawing/2014/main" id="{2807A5A9-0376-6609-18B3-F6896CED7F51}"/>
              </a:ext>
            </a:extLst>
          </p:cNvPr>
          <p:cNvSpPr/>
          <p:nvPr/>
        </p:nvSpPr>
        <p:spPr>
          <a:xfrm>
            <a:off x="106704" y="807651"/>
            <a:ext cx="4503535" cy="4317791"/>
          </a:xfrm>
          <a:prstGeom prst="roundRect">
            <a:avLst>
              <a:gd name="adj" fmla="val 3137"/>
            </a:avLst>
          </a:prstGeom>
          <a:noFill/>
          <a:ln>
            <a:solidFill>
              <a:schemeClr val="accent5">
                <a:lumMod val="75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圆角 33">
            <a:extLst>
              <a:ext uri="{FF2B5EF4-FFF2-40B4-BE49-F238E27FC236}">
                <a16:creationId xmlns:a16="http://schemas.microsoft.com/office/drawing/2014/main" id="{FBC4874A-5A28-847A-8DB4-4A43B81485F8}"/>
              </a:ext>
            </a:extLst>
          </p:cNvPr>
          <p:cNvSpPr/>
          <p:nvPr/>
        </p:nvSpPr>
        <p:spPr>
          <a:xfrm>
            <a:off x="4772858" y="807651"/>
            <a:ext cx="4294408" cy="4317791"/>
          </a:xfrm>
          <a:prstGeom prst="roundRect">
            <a:avLst>
              <a:gd name="adj" fmla="val 3137"/>
            </a:avLst>
          </a:prstGeom>
          <a:noFill/>
          <a:ln>
            <a:solidFill>
              <a:schemeClr val="accent5">
                <a:lumMod val="75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文本框 35">
            <a:extLst>
              <a:ext uri="{FF2B5EF4-FFF2-40B4-BE49-F238E27FC236}">
                <a16:creationId xmlns:a16="http://schemas.microsoft.com/office/drawing/2014/main" id="{6540548B-DD7A-1E6C-D3CB-9404B8F0B0F1}"/>
              </a:ext>
            </a:extLst>
          </p:cNvPr>
          <p:cNvSpPr txBox="1"/>
          <p:nvPr/>
        </p:nvSpPr>
        <p:spPr>
          <a:xfrm>
            <a:off x="4800263" y="751139"/>
            <a:ext cx="4103348" cy="659861"/>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zh-CN" altLang="en-US" sz="1400" b="1" dirty="0">
                <a:latin typeface="微软雅黑" panose="020B0503020204020204" pitchFamily="34" charset="-122"/>
                <a:ea typeface="微软雅黑" panose="020B0503020204020204" pitchFamily="34" charset="-122"/>
              </a:rPr>
              <a:t>硕士学习成绩</a:t>
            </a:r>
            <a:endParaRPr lang="en-US" altLang="zh-CN" sz="1400" b="1" dirty="0">
              <a:latin typeface="微软雅黑" panose="020B0503020204020204" pitchFamily="34" charset="-122"/>
              <a:ea typeface="微软雅黑" panose="020B0503020204020204" pitchFamily="34" charset="-122"/>
            </a:endParaRPr>
          </a:p>
          <a:p>
            <a:pPr>
              <a:lnSpc>
                <a:spcPct val="150000"/>
              </a:lnSpc>
            </a:pPr>
            <a:r>
              <a:rPr lang="zh-CN" altLang="en-US" sz="1200" dirty="0">
                <a:latin typeface="微软雅黑" panose="020B0503020204020204" pitchFamily="34" charset="-122"/>
                <a:ea typeface="微软雅黑" panose="020B0503020204020204" pitchFamily="34" charset="-122"/>
              </a:rPr>
              <a:t>      专业学分绩排名（</a:t>
            </a:r>
            <a:r>
              <a:rPr lang="en-US" altLang="zh-CN" sz="1200" dirty="0">
                <a:latin typeface="微软雅黑" panose="020B0503020204020204" pitchFamily="34" charset="-122"/>
                <a:ea typeface="微软雅黑" panose="020B0503020204020204" pitchFamily="34" charset="-122"/>
              </a:rPr>
              <a:t>25/64</a:t>
            </a:r>
            <a:r>
              <a:rPr lang="zh-CN" altLang="en-US" sz="1200" dirty="0">
                <a:latin typeface="微软雅黑" panose="020B0503020204020204" pitchFamily="34" charset="-122"/>
                <a:ea typeface="微软雅黑" panose="020B0503020204020204" pitchFamily="34" charset="-122"/>
              </a:rPr>
              <a:t>）</a:t>
            </a:r>
            <a:endParaRPr lang="en-US" altLang="zh-CN" sz="1200" dirty="0">
              <a:solidFill>
                <a:schemeClr val="accent1">
                  <a:lumMod val="75000"/>
                </a:schemeClr>
              </a:solidFill>
              <a:latin typeface="微软雅黑" panose="020B0503020204020204" pitchFamily="34" charset="-122"/>
              <a:ea typeface="微软雅黑" panose="020B0503020204020204" pitchFamily="34" charset="-122"/>
            </a:endParaRPr>
          </a:p>
        </p:txBody>
      </p:sp>
      <p:sp>
        <p:nvSpPr>
          <p:cNvPr id="38" name="文本框 37">
            <a:extLst>
              <a:ext uri="{FF2B5EF4-FFF2-40B4-BE49-F238E27FC236}">
                <a16:creationId xmlns:a16="http://schemas.microsoft.com/office/drawing/2014/main" id="{BDC2A850-232A-16B8-3614-BB8DF68E5FA2}"/>
              </a:ext>
            </a:extLst>
          </p:cNvPr>
          <p:cNvSpPr txBox="1"/>
          <p:nvPr/>
        </p:nvSpPr>
        <p:spPr>
          <a:xfrm>
            <a:off x="4800263" y="1413525"/>
            <a:ext cx="3398496" cy="328936"/>
          </a:xfrm>
          <a:prstGeom prst="rect">
            <a:avLst/>
          </a:prstGeom>
          <a:noFill/>
          <a:effectLst>
            <a:outerShdw blurRad="50800" dist="38100" dir="10800000" sx="104000" sy="104000" algn="r" rotWithShape="0">
              <a:prstClr val="black">
                <a:alpha val="40000"/>
              </a:prstClr>
            </a:outerShdw>
          </a:effectLst>
        </p:spPr>
        <p:txBody>
          <a:bodyPr wrap="square" rtlCol="0">
            <a:spAutoFit/>
          </a:bodyPr>
          <a:lstStyle/>
          <a:p>
            <a:pPr marL="285750" indent="-285750">
              <a:lnSpc>
                <a:spcPct val="120000"/>
              </a:lnSpc>
              <a:buFont typeface="Wingdings" panose="05000000000000000000" pitchFamily="2" charset="2"/>
              <a:buChar char="Ø"/>
            </a:pPr>
            <a:r>
              <a:rPr lang="zh-CN" altLang="en-US" sz="1400" b="1" dirty="0">
                <a:latin typeface="微软雅黑" panose="020B0503020204020204" pitchFamily="34" charset="-122"/>
                <a:ea typeface="微软雅黑" panose="020B0503020204020204" pitchFamily="34" charset="-122"/>
                <a:sym typeface="+mn-ea"/>
              </a:rPr>
              <a:t>硕士期间部分核心课程成绩</a:t>
            </a:r>
            <a:endParaRPr lang="en-US" altLang="zh-CN" sz="1400" b="1" dirty="0">
              <a:latin typeface="微软雅黑" panose="020B0503020204020204" pitchFamily="34" charset="-122"/>
              <a:ea typeface="微软雅黑" panose="020B0503020204020204" pitchFamily="34" charset="-122"/>
              <a:sym typeface="+mn-ea"/>
            </a:endParaRPr>
          </a:p>
        </p:txBody>
      </p:sp>
      <p:sp>
        <p:nvSpPr>
          <p:cNvPr id="39" name="文本框 38">
            <a:extLst>
              <a:ext uri="{FF2B5EF4-FFF2-40B4-BE49-F238E27FC236}">
                <a16:creationId xmlns:a16="http://schemas.microsoft.com/office/drawing/2014/main" id="{5B671D55-116F-EC48-7949-5338FCDF255F}"/>
              </a:ext>
            </a:extLst>
          </p:cNvPr>
          <p:cNvSpPr txBox="1"/>
          <p:nvPr/>
        </p:nvSpPr>
        <p:spPr>
          <a:xfrm>
            <a:off x="4785025" y="2656148"/>
            <a:ext cx="4252271" cy="1426224"/>
          </a:xfrm>
          <a:prstGeom prst="rect">
            <a:avLst/>
          </a:prstGeom>
          <a:noFill/>
        </p:spPr>
        <p:txBody>
          <a:bodyPr wrap="square" rtlCol="0">
            <a:spAutoFit/>
          </a:bodyPr>
          <a:lstStyle/>
          <a:p>
            <a:pPr marL="285750" indent="-285750">
              <a:lnSpc>
                <a:spcPct val="120000"/>
              </a:lnSpc>
              <a:buFont typeface="Wingdings" panose="05000000000000000000" pitchFamily="2" charset="2"/>
              <a:buChar char="Ø"/>
            </a:pPr>
            <a:r>
              <a:rPr lang="zh-CN" altLang="en-US" sz="1400" b="1" dirty="0">
                <a:latin typeface="微软雅黑" panose="020B0503020204020204" pitchFamily="34" charset="-122"/>
                <a:ea typeface="微软雅黑" panose="020B0503020204020204" pitchFamily="34" charset="-122"/>
                <a:sym typeface="+mn-ea"/>
              </a:rPr>
              <a:t>硕士获奖情况：</a:t>
            </a:r>
            <a:endParaRPr lang="en-US" altLang="zh-CN" sz="1400" b="1" dirty="0">
              <a:latin typeface="微软雅黑" panose="020B0503020204020204" pitchFamily="34" charset="-122"/>
              <a:ea typeface="微软雅黑" panose="020B0503020204020204" pitchFamily="34" charset="-122"/>
              <a:sym typeface="+mn-ea"/>
            </a:endParaRPr>
          </a:p>
          <a:p>
            <a:pPr marL="285750" indent="-285750">
              <a:lnSpc>
                <a:spcPct val="150000"/>
              </a:lnSpc>
              <a:buFont typeface="Arial" panose="020B0604020202020204" pitchFamily="34" charset="0"/>
              <a:buChar char="•"/>
            </a:pPr>
            <a:r>
              <a:rPr lang="en-US" altLang="zh-CN" sz="1200" dirty="0">
                <a:latin typeface="微软雅黑" panose="020B0503020204020204" pitchFamily="34" charset="-122"/>
                <a:ea typeface="微软雅黑" panose="020B0503020204020204" pitchFamily="34" charset="-122"/>
                <a:sym typeface="+mn-ea"/>
              </a:rPr>
              <a:t>2022</a:t>
            </a:r>
            <a:r>
              <a:rPr lang="zh-CN" altLang="en-US" sz="1200" dirty="0">
                <a:latin typeface="微软雅黑" panose="020B0503020204020204" pitchFamily="34" charset="-122"/>
                <a:ea typeface="微软雅黑" panose="020B0503020204020204" pitchFamily="34" charset="-122"/>
                <a:sym typeface="+mn-ea"/>
              </a:rPr>
              <a:t>、</a:t>
            </a:r>
            <a:r>
              <a:rPr lang="en-US" altLang="zh-CN" sz="1200" dirty="0">
                <a:latin typeface="微软雅黑" panose="020B0503020204020204" pitchFamily="34" charset="-122"/>
                <a:ea typeface="微软雅黑" panose="020B0503020204020204" pitchFamily="34" charset="-122"/>
                <a:sym typeface="+mn-ea"/>
              </a:rPr>
              <a:t>2023</a:t>
            </a:r>
            <a:r>
              <a:rPr lang="zh-CN" altLang="en-US" sz="1200" dirty="0">
                <a:latin typeface="微软雅黑" panose="020B0503020204020204" pitchFamily="34" charset="-122"/>
                <a:ea typeface="微软雅黑" panose="020B0503020204020204" pitchFamily="34" charset="-122"/>
                <a:sym typeface="+mn-ea"/>
              </a:rPr>
              <a:t>年度哈尔滨工业大学二等奖学金</a:t>
            </a:r>
            <a:endParaRPr lang="en-US" altLang="zh-CN" sz="1200" dirty="0">
              <a:latin typeface="微软雅黑" panose="020B0503020204020204" pitchFamily="34" charset="-122"/>
              <a:ea typeface="微软雅黑" panose="020B0503020204020204" pitchFamily="34" charset="-122"/>
              <a:sym typeface="+mn-ea"/>
            </a:endParaRPr>
          </a:p>
          <a:p>
            <a:pPr marL="285750" indent="-285750">
              <a:lnSpc>
                <a:spcPct val="150000"/>
              </a:lnSpc>
              <a:buFont typeface="Arial" panose="020B0604020202020204" pitchFamily="34" charset="0"/>
              <a:buChar char="•"/>
            </a:pPr>
            <a:r>
              <a:rPr lang="zh-CN" altLang="en-US" sz="1200" dirty="0">
                <a:latin typeface="微软雅黑" panose="020B0503020204020204" pitchFamily="34" charset="-122"/>
                <a:ea typeface="微软雅黑" panose="020B0503020204020204" pitchFamily="34" charset="-122"/>
              </a:rPr>
              <a:t>“建行杯”第九届中国国际“互联网</a:t>
            </a:r>
            <a:r>
              <a:rPr lang="en-US" altLang="zh-CN" sz="1200" dirty="0">
                <a:latin typeface="微软雅黑" panose="020B0503020204020204" pitchFamily="34" charset="-122"/>
                <a:ea typeface="微软雅黑" panose="020B0503020204020204" pitchFamily="34" charset="-122"/>
              </a:rPr>
              <a:t>+”</a:t>
            </a:r>
            <a:r>
              <a:rPr lang="zh-CN" altLang="en-US" sz="1200" dirty="0">
                <a:latin typeface="微软雅黑" panose="020B0503020204020204" pitchFamily="34" charset="-122"/>
                <a:ea typeface="微软雅黑" panose="020B0503020204020204" pitchFamily="34" charset="-122"/>
              </a:rPr>
              <a:t>大学生创新创业大赛黑龙江赛区银奖</a:t>
            </a:r>
            <a:endParaRPr lang="en-US" altLang="zh-CN" sz="1200" dirty="0">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en-US" altLang="zh-CN" sz="1200" dirty="0">
                <a:latin typeface="微软雅黑" panose="020B0503020204020204" pitchFamily="34" charset="-122"/>
                <a:ea typeface="微软雅黑" panose="020B0503020204020204" pitchFamily="34" charset="-122"/>
              </a:rPr>
              <a:t>2023</a:t>
            </a:r>
            <a:r>
              <a:rPr lang="zh-CN" altLang="en-US" sz="1200" dirty="0">
                <a:latin typeface="微软雅黑" panose="020B0503020204020204" pitchFamily="34" charset="-122"/>
                <a:ea typeface="微软雅黑" panose="020B0503020204020204" pitchFamily="34" charset="-122"/>
              </a:rPr>
              <a:t>年“博大杯”创新挑战赛</a:t>
            </a:r>
            <a:r>
              <a:rPr lang="en-US" altLang="zh-CN" sz="1200" dirty="0">
                <a:latin typeface="微软雅黑" panose="020B0503020204020204" pitchFamily="34" charset="-122"/>
                <a:ea typeface="微软雅黑" panose="020B0503020204020204" pitchFamily="34" charset="-122"/>
              </a:rPr>
              <a:t>-</a:t>
            </a:r>
            <a:r>
              <a:rPr lang="zh-CN" altLang="en-US" sz="1200" dirty="0">
                <a:latin typeface="微软雅黑" panose="020B0503020204020204" pitchFamily="34" charset="-122"/>
                <a:ea typeface="微软雅黑" panose="020B0503020204020204" pitchFamily="34" charset="-122"/>
              </a:rPr>
              <a:t>新一代信息技术赛道冠军</a:t>
            </a:r>
            <a:endParaRPr lang="en-US" altLang="zh-CN" sz="1200" dirty="0">
              <a:latin typeface="微软雅黑" panose="020B0503020204020204" pitchFamily="34" charset="-122"/>
              <a:ea typeface="微软雅黑" panose="020B0503020204020204" pitchFamily="34" charset="-122"/>
            </a:endParaRPr>
          </a:p>
        </p:txBody>
      </p:sp>
      <p:graphicFrame>
        <p:nvGraphicFramePr>
          <p:cNvPr id="40" name="表格 39">
            <a:extLst>
              <a:ext uri="{FF2B5EF4-FFF2-40B4-BE49-F238E27FC236}">
                <a16:creationId xmlns:a16="http://schemas.microsoft.com/office/drawing/2014/main" id="{00A71738-B67E-71BA-8648-5293FB02A4D0}"/>
              </a:ext>
            </a:extLst>
          </p:cNvPr>
          <p:cNvGraphicFramePr>
            <a:graphicFrameLocks noGrp="1"/>
          </p:cNvGraphicFramePr>
          <p:nvPr>
            <p:extLst>
              <p:ext uri="{D42A27DB-BD31-4B8C-83A1-F6EECF244321}">
                <p14:modId xmlns:p14="http://schemas.microsoft.com/office/powerpoint/2010/main" val="3604321619"/>
              </p:ext>
            </p:extLst>
          </p:nvPr>
        </p:nvGraphicFramePr>
        <p:xfrm>
          <a:off x="4828866" y="1765175"/>
          <a:ext cx="4208432" cy="914400"/>
        </p:xfrm>
        <a:graphic>
          <a:graphicData uri="http://schemas.openxmlformats.org/drawingml/2006/table">
            <a:tbl>
              <a:tblPr firstRow="1" bandRow="1">
                <a:tableStyleId>{5C22544A-7EE6-4342-B048-85BDC9FD1C3A}</a:tableStyleId>
              </a:tblPr>
              <a:tblGrid>
                <a:gridCol w="1052108">
                  <a:extLst>
                    <a:ext uri="{9D8B030D-6E8A-4147-A177-3AD203B41FA5}">
                      <a16:colId xmlns:a16="http://schemas.microsoft.com/office/drawing/2014/main" val="933745437"/>
                    </a:ext>
                  </a:extLst>
                </a:gridCol>
                <a:gridCol w="1052108">
                  <a:extLst>
                    <a:ext uri="{9D8B030D-6E8A-4147-A177-3AD203B41FA5}">
                      <a16:colId xmlns:a16="http://schemas.microsoft.com/office/drawing/2014/main" val="511625131"/>
                    </a:ext>
                  </a:extLst>
                </a:gridCol>
                <a:gridCol w="1052108">
                  <a:extLst>
                    <a:ext uri="{9D8B030D-6E8A-4147-A177-3AD203B41FA5}">
                      <a16:colId xmlns:a16="http://schemas.microsoft.com/office/drawing/2014/main" val="2208645239"/>
                    </a:ext>
                  </a:extLst>
                </a:gridCol>
                <a:gridCol w="1052108">
                  <a:extLst>
                    <a:ext uri="{9D8B030D-6E8A-4147-A177-3AD203B41FA5}">
                      <a16:colId xmlns:a16="http://schemas.microsoft.com/office/drawing/2014/main" val="1252289450"/>
                    </a:ext>
                  </a:extLst>
                </a:gridCol>
              </a:tblGrid>
              <a:tr h="370840">
                <a:tc>
                  <a:txBody>
                    <a:bodyPr/>
                    <a:lstStyle/>
                    <a:p>
                      <a:pPr algn="ctr"/>
                      <a:r>
                        <a:rPr lang="zh-CN" altLang="en-US" sz="1200" dirty="0">
                          <a:latin typeface="微软雅黑" panose="020B0503020204020204" pitchFamily="34" charset="-122"/>
                          <a:ea typeface="微软雅黑" panose="020B0503020204020204" pitchFamily="34" charset="-122"/>
                        </a:rPr>
                        <a:t>模式识别</a:t>
                      </a:r>
                      <a:endParaRPr lang="en-US" altLang="zh-CN" sz="1200" dirty="0">
                        <a:latin typeface="微软雅黑" panose="020B0503020204020204" pitchFamily="34" charset="-122"/>
                        <a:ea typeface="微软雅黑" panose="020B0503020204020204" pitchFamily="34" charset="-122"/>
                      </a:endParaRPr>
                    </a:p>
                    <a:p>
                      <a:pPr algn="ctr"/>
                      <a:r>
                        <a:rPr lang="zh-CN" altLang="en-US" sz="1200" dirty="0">
                          <a:latin typeface="微软雅黑" panose="020B0503020204020204" pitchFamily="34" charset="-122"/>
                          <a:ea typeface="微软雅黑" panose="020B0503020204020204" pitchFamily="34" charset="-122"/>
                        </a:rPr>
                        <a:t>技术</a:t>
                      </a:r>
                      <a:endParaRPr lang="zh-CN" altLang="en-US" sz="12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dirty="0">
                          <a:latin typeface="微软雅黑" panose="020B0503020204020204" pitchFamily="34" charset="-122"/>
                          <a:ea typeface="微软雅黑" panose="020B0503020204020204" pitchFamily="34" charset="-122"/>
                        </a:rPr>
                        <a:t>87/100</a:t>
                      </a:r>
                    </a:p>
                  </a:txBody>
                  <a:tcPr anchor="ctr"/>
                </a:tc>
                <a:tc>
                  <a:txBody>
                    <a:bodyPr/>
                    <a:lstStyle/>
                    <a:p>
                      <a:pPr algn="ctr"/>
                      <a:r>
                        <a:rPr lang="zh-CN" altLang="en-US" sz="1200" dirty="0">
                          <a:latin typeface="微软雅黑" panose="020B0503020204020204" pitchFamily="34" charset="-122"/>
                          <a:ea typeface="微软雅黑" panose="020B0503020204020204" pitchFamily="34" charset="-122"/>
                        </a:rPr>
                        <a:t>遥感信息</a:t>
                      </a:r>
                      <a:endParaRPr lang="en-US" altLang="zh-CN" sz="1200" dirty="0">
                        <a:latin typeface="微软雅黑" panose="020B0503020204020204" pitchFamily="34" charset="-122"/>
                        <a:ea typeface="微软雅黑" panose="020B0503020204020204" pitchFamily="34" charset="-122"/>
                      </a:endParaRPr>
                    </a:p>
                    <a:p>
                      <a:pPr algn="ctr"/>
                      <a:r>
                        <a:rPr lang="zh-CN" altLang="en-US" sz="1200" dirty="0">
                          <a:latin typeface="微软雅黑" panose="020B0503020204020204" pitchFamily="34" charset="-122"/>
                          <a:ea typeface="微软雅黑" panose="020B0503020204020204" pitchFamily="34" charset="-122"/>
                        </a:rPr>
                        <a:t>处理</a:t>
                      </a:r>
                      <a:endParaRPr lang="zh-CN" altLang="en-US" sz="1200" dirty="0"/>
                    </a:p>
                  </a:txBody>
                  <a:tcPr anchor="ctr"/>
                </a:tc>
                <a:tc>
                  <a:txBody>
                    <a:bodyPr/>
                    <a:lstStyle/>
                    <a:p>
                      <a:pPr algn="ctr"/>
                      <a:r>
                        <a:rPr lang="en-US" altLang="zh-CN" sz="1200" dirty="0">
                          <a:latin typeface="微软雅黑" panose="020B0503020204020204" pitchFamily="34" charset="-122"/>
                          <a:ea typeface="微软雅黑" panose="020B0503020204020204" pitchFamily="34" charset="-122"/>
                        </a:rPr>
                        <a:t>87/100</a:t>
                      </a:r>
                      <a:endParaRPr lang="zh-CN" altLang="en-US" sz="1200" dirty="0"/>
                    </a:p>
                  </a:txBody>
                  <a:tcPr anchor="ctr"/>
                </a:tc>
                <a:extLst>
                  <a:ext uri="{0D108BD9-81ED-4DB2-BD59-A6C34878D82A}">
                    <a16:rowId xmlns:a16="http://schemas.microsoft.com/office/drawing/2014/main" val="1827891311"/>
                  </a:ext>
                </a:extLst>
              </a:tr>
              <a:tr h="370840">
                <a:tc>
                  <a:txBody>
                    <a:bodyPr/>
                    <a:lstStyle/>
                    <a:p>
                      <a:pPr algn="ctr"/>
                      <a:r>
                        <a:rPr lang="zh-CN" altLang="en-US" sz="1200" dirty="0">
                          <a:latin typeface="微软雅黑" panose="020B0503020204020204" pitchFamily="34" charset="-122"/>
                          <a:ea typeface="微软雅黑" panose="020B0503020204020204" pitchFamily="34" charset="-122"/>
                        </a:rPr>
                        <a:t>数值分析</a:t>
                      </a:r>
                      <a:endParaRPr lang="zh-CN" altLang="en-US" sz="1200" dirty="0"/>
                    </a:p>
                  </a:txBody>
                  <a:tcPr anchor="ctr"/>
                </a:tc>
                <a:tc>
                  <a:txBody>
                    <a:bodyPr/>
                    <a:lstStyle/>
                    <a:p>
                      <a:pPr algn="ctr"/>
                      <a:r>
                        <a:rPr lang="en-US" altLang="zh-CN" sz="1200" dirty="0">
                          <a:latin typeface="微软雅黑" panose="020B0503020204020204" pitchFamily="34" charset="-122"/>
                          <a:ea typeface="微软雅黑" panose="020B0503020204020204" pitchFamily="34" charset="-122"/>
                        </a:rPr>
                        <a:t>90/100</a:t>
                      </a:r>
                      <a:endParaRPr lang="zh-CN" altLang="en-US" sz="1200" dirty="0"/>
                    </a:p>
                  </a:txBody>
                  <a:tcPr anchor="ctr"/>
                </a:tc>
                <a:tc>
                  <a:txBody>
                    <a:bodyPr/>
                    <a:lstStyle/>
                    <a:p>
                      <a:pPr algn="ctr"/>
                      <a:r>
                        <a:rPr lang="zh-CN" altLang="en-US" sz="1200" kern="1200" dirty="0">
                          <a:solidFill>
                            <a:schemeClr val="dk1"/>
                          </a:solidFill>
                          <a:latin typeface="微软雅黑" panose="020B0503020204020204" pitchFamily="34" charset="-122"/>
                          <a:ea typeface="微软雅黑" panose="020B0503020204020204" pitchFamily="34" charset="-122"/>
                          <a:cs typeface="+mn-cs"/>
                        </a:rPr>
                        <a:t>嵌入式智能计算</a:t>
                      </a:r>
                    </a:p>
                  </a:txBody>
                  <a:tcPr anchor="ctr"/>
                </a:tc>
                <a:tc>
                  <a:txBody>
                    <a:bodyPr/>
                    <a:lstStyle/>
                    <a:p>
                      <a:pPr algn="ctr"/>
                      <a:r>
                        <a:rPr lang="en-US" altLang="zh-CN" sz="1200" dirty="0">
                          <a:latin typeface="微软雅黑" panose="020B0503020204020204" pitchFamily="34" charset="-122"/>
                          <a:ea typeface="微软雅黑" panose="020B0503020204020204" pitchFamily="34" charset="-122"/>
                        </a:rPr>
                        <a:t>95/100</a:t>
                      </a:r>
                      <a:endParaRPr lang="zh-CN" altLang="en-US" sz="1200" dirty="0"/>
                    </a:p>
                  </a:txBody>
                  <a:tcPr anchor="ctr"/>
                </a:tc>
                <a:extLst>
                  <a:ext uri="{0D108BD9-81ED-4DB2-BD59-A6C34878D82A}">
                    <a16:rowId xmlns:a16="http://schemas.microsoft.com/office/drawing/2014/main" val="2971711495"/>
                  </a:ext>
                </a:extLst>
              </a:tr>
            </a:tbl>
          </a:graphicData>
        </a:graphic>
      </p:graphicFrame>
      <p:sp>
        <p:nvSpPr>
          <p:cNvPr id="41" name="文本框 40">
            <a:extLst>
              <a:ext uri="{FF2B5EF4-FFF2-40B4-BE49-F238E27FC236}">
                <a16:creationId xmlns:a16="http://schemas.microsoft.com/office/drawing/2014/main" id="{9FE8AC1B-C9AF-A4C6-BBA3-FDBE98BEACA7}"/>
              </a:ext>
            </a:extLst>
          </p:cNvPr>
          <p:cNvSpPr txBox="1"/>
          <p:nvPr/>
        </p:nvSpPr>
        <p:spPr>
          <a:xfrm>
            <a:off x="4814995" y="3977253"/>
            <a:ext cx="4252271" cy="1183144"/>
          </a:xfrm>
          <a:prstGeom prst="rect">
            <a:avLst/>
          </a:prstGeom>
          <a:noFill/>
        </p:spPr>
        <p:txBody>
          <a:bodyPr wrap="square" rtlCol="0">
            <a:spAutoFit/>
          </a:bodyPr>
          <a:lstStyle/>
          <a:p>
            <a:pPr marL="285750" indent="-285750">
              <a:lnSpc>
                <a:spcPct val="120000"/>
              </a:lnSpc>
              <a:buFont typeface="Wingdings" panose="05000000000000000000" pitchFamily="2" charset="2"/>
              <a:buChar char="Ø"/>
            </a:pPr>
            <a:r>
              <a:rPr lang="zh-CN" altLang="en-US" sz="1400" b="1" dirty="0">
                <a:latin typeface="微软雅黑" panose="020B0503020204020204" pitchFamily="34" charset="-122"/>
                <a:ea typeface="微软雅黑" panose="020B0503020204020204" pitchFamily="34" charset="-122"/>
                <a:sym typeface="+mn-ea"/>
              </a:rPr>
              <a:t>硕士期间论文成果</a:t>
            </a:r>
            <a:endParaRPr lang="en-US" altLang="zh-CN" sz="1400" b="1" dirty="0">
              <a:latin typeface="微软雅黑" panose="020B0503020204020204" pitchFamily="34" charset="-122"/>
              <a:ea typeface="微软雅黑" panose="020B0503020204020204" pitchFamily="34" charset="-122"/>
              <a:sym typeface="+mn-ea"/>
            </a:endParaRPr>
          </a:p>
          <a:p>
            <a:pPr marL="285750" indent="-285750">
              <a:lnSpc>
                <a:spcPct val="120000"/>
              </a:lnSpc>
              <a:buFont typeface="Arial" panose="020B0604020202020204" pitchFamily="34" charset="0"/>
              <a:buChar char="•"/>
            </a:pPr>
            <a:r>
              <a:rPr lang="zh-CN" altLang="en-US" sz="1100" dirty="0">
                <a:latin typeface="微软雅黑" panose="020B0503020204020204" pitchFamily="34" charset="-122"/>
                <a:ea typeface="微软雅黑" panose="020B0503020204020204" pitchFamily="34" charset="-122"/>
              </a:rPr>
              <a:t>以</a:t>
            </a:r>
            <a:r>
              <a:rPr lang="zh-CN" altLang="en-US" sz="1200" dirty="0">
                <a:solidFill>
                  <a:schemeClr val="accent1">
                    <a:lumMod val="75000"/>
                  </a:schemeClr>
                </a:solidFill>
                <a:latin typeface="微软雅黑" panose="020B0503020204020204" pitchFamily="34" charset="-122"/>
                <a:ea typeface="微软雅黑" panose="020B0503020204020204" pitchFamily="34" charset="-122"/>
              </a:rPr>
              <a:t>第一作者</a:t>
            </a:r>
            <a:r>
              <a:rPr lang="zh-CN" altLang="en-US" sz="1100" dirty="0">
                <a:latin typeface="微软雅黑" panose="020B0503020204020204" pitchFamily="34" charset="-122"/>
                <a:ea typeface="微软雅黑" panose="020B0503020204020204" pitchFamily="34" charset="-122"/>
              </a:rPr>
              <a:t>身份发表</a:t>
            </a:r>
            <a:r>
              <a:rPr lang="en-US" altLang="zh-CN" sz="1100" dirty="0" err="1">
                <a:latin typeface="微软雅黑" panose="020B0503020204020204" pitchFamily="34" charset="-122"/>
                <a:ea typeface="微软雅黑" panose="020B0503020204020204" pitchFamily="34" charset="-122"/>
              </a:rPr>
              <a:t>WiSATS</a:t>
            </a:r>
            <a:r>
              <a:rPr lang="en-US" altLang="zh-CN" sz="1100" dirty="0">
                <a:latin typeface="微软雅黑" panose="020B0503020204020204" pitchFamily="34" charset="-122"/>
                <a:ea typeface="微软雅黑" panose="020B0503020204020204" pitchFamily="34" charset="-122"/>
              </a:rPr>
              <a:t> (</a:t>
            </a:r>
            <a:r>
              <a:rPr lang="zh-CN" altLang="en-US" sz="1100" dirty="0">
                <a:latin typeface="微软雅黑" panose="020B0503020204020204" pitchFamily="34" charset="-122"/>
                <a:ea typeface="微软雅黑" panose="020B0503020204020204" pitchFamily="34" charset="-122"/>
              </a:rPr>
              <a:t>哈工大电信学院</a:t>
            </a:r>
            <a:r>
              <a:rPr lang="en-US" altLang="zh-CN" sz="1200" dirty="0">
                <a:solidFill>
                  <a:schemeClr val="accent1">
                    <a:lumMod val="75000"/>
                  </a:schemeClr>
                </a:solidFill>
                <a:latin typeface="微软雅黑" panose="020B0503020204020204" pitchFamily="34" charset="-122"/>
                <a:ea typeface="微软雅黑" panose="020B0503020204020204" pitchFamily="34" charset="-122"/>
              </a:rPr>
              <a:t>A</a:t>
            </a:r>
            <a:r>
              <a:rPr lang="zh-CN" altLang="en-US" sz="1200" dirty="0">
                <a:solidFill>
                  <a:schemeClr val="accent1">
                    <a:lumMod val="75000"/>
                  </a:schemeClr>
                </a:solidFill>
                <a:latin typeface="微软雅黑" panose="020B0503020204020204" pitchFamily="34" charset="-122"/>
                <a:ea typeface="微软雅黑" panose="020B0503020204020204" pitchFamily="34" charset="-122"/>
              </a:rPr>
              <a:t>类会议</a:t>
            </a:r>
            <a:r>
              <a:rPr lang="en-US" altLang="zh-CN" sz="1100" dirty="0">
                <a:latin typeface="微软雅黑" panose="020B0503020204020204" pitchFamily="34" charset="-122"/>
                <a:ea typeface="微软雅黑" panose="020B0503020204020204" pitchFamily="34" charset="-122"/>
              </a:rPr>
              <a:t>)</a:t>
            </a:r>
            <a:r>
              <a:rPr lang="zh-CN" altLang="en-US" sz="1100" dirty="0">
                <a:latin typeface="微软雅黑" panose="020B0503020204020204" pitchFamily="34" charset="-122"/>
                <a:ea typeface="微软雅黑" panose="020B0503020204020204" pitchFamily="34" charset="-122"/>
              </a:rPr>
              <a:t>一篇 </a:t>
            </a:r>
            <a:endParaRPr lang="en-US" altLang="zh-CN" sz="1100" dirty="0">
              <a:latin typeface="微软雅黑" panose="020B0503020204020204" pitchFamily="34" charset="-122"/>
              <a:ea typeface="微软雅黑" panose="020B0503020204020204" pitchFamily="34" charset="-122"/>
            </a:endParaRPr>
          </a:p>
          <a:p>
            <a:pPr marL="285750" indent="-285750">
              <a:lnSpc>
                <a:spcPct val="120000"/>
              </a:lnSpc>
              <a:buFont typeface="Arial" panose="020B0604020202020204" pitchFamily="34" charset="0"/>
              <a:buChar char="•"/>
            </a:pPr>
            <a:r>
              <a:rPr lang="zh-CN" altLang="en-US" sz="1100" dirty="0">
                <a:latin typeface="微软雅黑" panose="020B0503020204020204" pitchFamily="34" charset="-122"/>
                <a:ea typeface="微软雅黑" panose="020B0503020204020204" pitchFamily="34" charset="-122"/>
              </a:rPr>
              <a:t>以</a:t>
            </a:r>
            <a:r>
              <a:rPr lang="zh-CN" altLang="en-US" sz="1200" dirty="0">
                <a:solidFill>
                  <a:schemeClr val="accent1">
                    <a:lumMod val="75000"/>
                  </a:schemeClr>
                </a:solidFill>
                <a:latin typeface="微软雅黑" panose="020B0503020204020204" pitchFamily="34" charset="-122"/>
                <a:ea typeface="微软雅黑" panose="020B0503020204020204" pitchFamily="34" charset="-122"/>
              </a:rPr>
              <a:t>第二作者</a:t>
            </a:r>
            <a:r>
              <a:rPr lang="zh-CN" altLang="en-US" sz="1100" dirty="0">
                <a:latin typeface="微软雅黑" panose="020B0503020204020204" pitchFamily="34" charset="-122"/>
                <a:ea typeface="微软雅黑" panose="020B0503020204020204" pitchFamily="34" charset="-122"/>
              </a:rPr>
              <a:t>身份发表</a:t>
            </a:r>
            <a:r>
              <a:rPr lang="en-US" altLang="zh-CN" sz="1100" dirty="0">
                <a:latin typeface="微软雅黑" panose="020B0503020204020204" pitchFamily="34" charset="-122"/>
                <a:ea typeface="微软雅黑" panose="020B0503020204020204" pitchFamily="34" charset="-122"/>
              </a:rPr>
              <a:t>GLOBECOM (</a:t>
            </a:r>
            <a:r>
              <a:rPr lang="zh-CN" altLang="en-US" sz="1100" dirty="0">
                <a:latin typeface="微软雅黑" panose="020B0503020204020204" pitchFamily="34" charset="-122"/>
                <a:ea typeface="微软雅黑" panose="020B0503020204020204" pitchFamily="34" charset="-122"/>
              </a:rPr>
              <a:t>哈工大电信学院</a:t>
            </a:r>
            <a:r>
              <a:rPr lang="zh-CN" altLang="en-US" sz="1200" dirty="0">
                <a:solidFill>
                  <a:schemeClr val="accent1">
                    <a:lumMod val="75000"/>
                  </a:schemeClr>
                </a:solidFill>
                <a:latin typeface="微软雅黑" panose="020B0503020204020204" pitchFamily="34" charset="-122"/>
                <a:ea typeface="微软雅黑" panose="020B0503020204020204" pitchFamily="34" charset="-122"/>
              </a:rPr>
              <a:t>顶级会议</a:t>
            </a:r>
            <a:r>
              <a:rPr lang="en-US" altLang="zh-CN" sz="1100" dirty="0">
                <a:latin typeface="微软雅黑" panose="020B0503020204020204" pitchFamily="34" charset="-122"/>
                <a:ea typeface="微软雅黑" panose="020B0503020204020204" pitchFamily="34" charset="-122"/>
              </a:rPr>
              <a:t>)</a:t>
            </a:r>
            <a:r>
              <a:rPr lang="zh-CN" altLang="en-US" sz="1100" dirty="0">
                <a:latin typeface="微软雅黑" panose="020B0503020204020204" pitchFamily="34" charset="-122"/>
                <a:ea typeface="微软雅黑" panose="020B0503020204020204" pitchFamily="34" charset="-122"/>
              </a:rPr>
              <a:t>一篇</a:t>
            </a:r>
            <a:endParaRPr lang="en-US" altLang="zh-CN" sz="1100" dirty="0">
              <a:latin typeface="微软雅黑" panose="020B0503020204020204" pitchFamily="34" charset="-122"/>
              <a:ea typeface="微软雅黑" panose="020B0503020204020204" pitchFamily="34" charset="-122"/>
            </a:endParaRPr>
          </a:p>
          <a:p>
            <a:pPr marL="285750" indent="-285750">
              <a:lnSpc>
                <a:spcPct val="120000"/>
              </a:lnSpc>
              <a:buFont typeface="Arial" panose="020B0604020202020204" pitchFamily="34" charset="0"/>
              <a:buChar char="•"/>
            </a:pPr>
            <a:r>
              <a:rPr lang="zh-CN" altLang="en-US" sz="1100" dirty="0">
                <a:latin typeface="微软雅黑" panose="020B0503020204020204" pitchFamily="34" charset="-122"/>
                <a:ea typeface="微软雅黑" panose="020B0503020204020204" pitchFamily="34" charset="-122"/>
              </a:rPr>
              <a:t>申请国家发明专利</a:t>
            </a:r>
            <a:r>
              <a:rPr lang="en-US" altLang="zh-CN" sz="1100" dirty="0">
                <a:latin typeface="微软雅黑" panose="020B0503020204020204" pitchFamily="34" charset="-122"/>
                <a:ea typeface="微软雅黑" panose="020B0503020204020204" pitchFamily="34" charset="-122"/>
              </a:rPr>
              <a:t>2</a:t>
            </a:r>
            <a:r>
              <a:rPr lang="zh-CN" altLang="en-US" sz="1100" dirty="0">
                <a:latin typeface="微软雅黑" panose="020B0503020204020204" pitchFamily="34" charset="-122"/>
                <a:ea typeface="微软雅黑" panose="020B0503020204020204" pitchFamily="34" charset="-122"/>
              </a:rPr>
              <a:t>项</a:t>
            </a:r>
            <a:endParaRPr lang="en-US" altLang="zh-CN" sz="1100" b="1" dirty="0">
              <a:latin typeface="微软雅黑" panose="020B0503020204020204" pitchFamily="34" charset="-122"/>
              <a:ea typeface="微软雅黑" panose="020B0503020204020204" pitchFamily="34" charset="-122"/>
              <a:sym typeface="+mn-ea"/>
            </a:endParaRPr>
          </a:p>
        </p:txBody>
      </p:sp>
    </p:spTree>
  </p:cSld>
  <p:clrMapOvr>
    <a:masterClrMapping/>
  </p:clrMapOvr>
  <mc:AlternateContent xmlns:mc="http://schemas.openxmlformats.org/markup-compatibility/2006" xmlns:p14="http://schemas.microsoft.com/office/powerpoint/2010/main">
    <mc:Choice Requires="p14">
      <p:transition spd="slow" p14:dur="2000" advTm="23926"/>
    </mc:Choice>
    <mc:Fallback xmlns="">
      <p:transition spd="slow" advTm="23926"/>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 name="Picture 4" descr="F:\0PPT素材\背景及图片\白麻子.jpg"/>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42176" y="16897"/>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21" name="矩形 20">
            <a:extLst>
              <a:ext uri="{FF2B5EF4-FFF2-40B4-BE49-F238E27FC236}">
                <a16:creationId xmlns:a16="http://schemas.microsoft.com/office/drawing/2014/main" id="{4534D41C-10F6-ABCF-DAE7-E93388DD2F17}"/>
              </a:ext>
            </a:extLst>
          </p:cNvPr>
          <p:cNvSpPr/>
          <p:nvPr/>
        </p:nvSpPr>
        <p:spPr>
          <a:xfrm>
            <a:off x="53612" y="616"/>
            <a:ext cx="106186" cy="550394"/>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矩形 21">
            <a:extLst>
              <a:ext uri="{FF2B5EF4-FFF2-40B4-BE49-F238E27FC236}">
                <a16:creationId xmlns:a16="http://schemas.microsoft.com/office/drawing/2014/main" id="{241B38B4-40DA-5D7F-7C49-2E8A52A2D3C7}"/>
              </a:ext>
            </a:extLst>
          </p:cNvPr>
          <p:cNvSpPr/>
          <p:nvPr/>
        </p:nvSpPr>
        <p:spPr>
          <a:xfrm>
            <a:off x="213995" y="616"/>
            <a:ext cx="2043260" cy="550394"/>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五边形 6">
            <a:extLst>
              <a:ext uri="{FF2B5EF4-FFF2-40B4-BE49-F238E27FC236}">
                <a16:creationId xmlns:a16="http://schemas.microsoft.com/office/drawing/2014/main" id="{2C0938B3-76DA-3443-B736-F6DB839FD8F0}"/>
              </a:ext>
            </a:extLst>
          </p:cNvPr>
          <p:cNvSpPr/>
          <p:nvPr/>
        </p:nvSpPr>
        <p:spPr>
          <a:xfrm>
            <a:off x="2256151" y="0"/>
            <a:ext cx="6123715" cy="553223"/>
          </a:xfrm>
          <a:prstGeom prst="homePlate">
            <a:avLst/>
          </a:prstGeom>
          <a:solidFill>
            <a:schemeClr val="accent5">
              <a:lumMod val="75000"/>
            </a:schemeClr>
          </a:solidFill>
          <a:ln w="25400" cap="flat" cmpd="sng" algn="ctr">
            <a:noFill/>
            <a:prstDash val="solid"/>
          </a:ln>
          <a:effectLst/>
        </p:spPr>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165" algn="l" defTabSz="914400" rtl="0" eaLnBrk="1" latinLnBrk="0" hangingPunct="1">
              <a:defRPr sz="1800" kern="1200">
                <a:solidFill>
                  <a:schemeClr val="lt1"/>
                </a:solidFill>
                <a:latin typeface="+mn-lt"/>
                <a:ea typeface="+mn-ea"/>
                <a:cs typeface="+mn-cs"/>
              </a:defRPr>
            </a:lvl5pPr>
            <a:lvl6pPr marL="2285365" algn="l" defTabSz="914400" rtl="0" eaLnBrk="1" latinLnBrk="0" hangingPunct="1">
              <a:defRPr sz="1800" kern="1200">
                <a:solidFill>
                  <a:schemeClr val="lt1"/>
                </a:solidFill>
                <a:latin typeface="+mn-lt"/>
                <a:ea typeface="+mn-ea"/>
                <a:cs typeface="+mn-cs"/>
              </a:defRPr>
            </a:lvl6pPr>
            <a:lvl7pPr marL="2742565" algn="l" defTabSz="914400" rtl="0" eaLnBrk="1" latinLnBrk="0" hangingPunct="1">
              <a:defRPr sz="1800" kern="1200">
                <a:solidFill>
                  <a:schemeClr val="lt1"/>
                </a:solidFill>
                <a:latin typeface="+mn-lt"/>
                <a:ea typeface="+mn-ea"/>
                <a:cs typeface="+mn-cs"/>
              </a:defRPr>
            </a:lvl7pPr>
            <a:lvl8pPr marL="3199765" algn="l" defTabSz="914400" rtl="0" eaLnBrk="1" latinLnBrk="0" hangingPunct="1">
              <a:defRPr sz="1800" kern="1200">
                <a:solidFill>
                  <a:schemeClr val="lt1"/>
                </a:solidFill>
                <a:latin typeface="+mn-lt"/>
                <a:ea typeface="+mn-ea"/>
                <a:cs typeface="+mn-cs"/>
              </a:defRPr>
            </a:lvl8pPr>
            <a:lvl9pPr marL="3656965" algn="l" defTabSz="914400" rtl="0" eaLnBrk="1" latinLnBrk="0" hangingPunct="1">
              <a:defRPr sz="1800" kern="1200">
                <a:solidFill>
                  <a:schemeClr val="lt1"/>
                </a:solidFill>
                <a:latin typeface="+mn-lt"/>
                <a:ea typeface="+mn-ea"/>
                <a:cs typeface="+mn-cs"/>
              </a:defRPr>
            </a:lvl9pPr>
          </a:lstStyle>
          <a:p>
            <a:pPr algn="ctr" defTabSz="685800">
              <a:defRPr/>
            </a:pPr>
            <a:endParaRPr lang="zh-CN" altLang="en-US" sz="1350">
              <a:solidFill>
                <a:srgbClr val="FFFFFF"/>
              </a:solidFill>
              <a:cs typeface="+mn-ea"/>
              <a:sym typeface="+mn-lt"/>
            </a:endParaRPr>
          </a:p>
        </p:txBody>
      </p:sp>
      <p:pic>
        <p:nvPicPr>
          <p:cNvPr id="24" name="图片 23">
            <a:extLst>
              <a:ext uri="{FF2B5EF4-FFF2-40B4-BE49-F238E27FC236}">
                <a16:creationId xmlns:a16="http://schemas.microsoft.com/office/drawing/2014/main" id="{51ADC5DF-DD68-C625-3CD2-B77C4573C1B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422042" y="-25814"/>
            <a:ext cx="679782" cy="679782"/>
          </a:xfrm>
          <a:prstGeom prst="rect">
            <a:avLst/>
          </a:prstGeom>
        </p:spPr>
      </p:pic>
      <p:sp>
        <p:nvSpPr>
          <p:cNvPr id="25" name="TextBox 34">
            <a:extLst>
              <a:ext uri="{FF2B5EF4-FFF2-40B4-BE49-F238E27FC236}">
                <a16:creationId xmlns:a16="http://schemas.microsoft.com/office/drawing/2014/main" id="{F8ED8062-3C8F-F21A-FE6E-EF665D002647}"/>
              </a:ext>
            </a:extLst>
          </p:cNvPr>
          <p:cNvSpPr txBox="1"/>
          <p:nvPr/>
        </p:nvSpPr>
        <p:spPr>
          <a:xfrm>
            <a:off x="481306" y="56041"/>
            <a:ext cx="6071894" cy="461665"/>
          </a:xfrm>
          <a:prstGeom prst="rect">
            <a:avLst/>
          </a:prstGeom>
          <a:noFill/>
        </p:spPr>
        <p:txBody>
          <a:bodyPr wrap="square" rtlCol="0">
            <a:spAutoFit/>
          </a:bodyPr>
          <a:lstStyle/>
          <a:p>
            <a:r>
              <a:rPr lang="zh-CN" altLang="en-US" sz="2400" b="1" spc="300" dirty="0">
                <a:solidFill>
                  <a:schemeClr val="bg1"/>
                </a:solidFill>
                <a:latin typeface="微软雅黑" panose="020B0503020204020204" pitchFamily="34" charset="-122"/>
                <a:ea typeface="微软雅黑" panose="020B0503020204020204" pitchFamily="34" charset="-122"/>
              </a:rPr>
              <a:t>个人简介</a:t>
            </a:r>
            <a:r>
              <a:rPr lang="en-US" altLang="zh-CN" sz="2400" b="1" spc="300" dirty="0">
                <a:solidFill>
                  <a:schemeClr val="bg1"/>
                </a:solidFill>
                <a:latin typeface="微软雅黑" panose="020B0503020204020204" pitchFamily="34" charset="-122"/>
                <a:ea typeface="微软雅黑" panose="020B0503020204020204" pitchFamily="34" charset="-122"/>
              </a:rPr>
              <a:t>-</a:t>
            </a:r>
            <a:r>
              <a:rPr lang="zh-CN" altLang="en-US" sz="2400" b="1" spc="300" dirty="0">
                <a:solidFill>
                  <a:schemeClr val="bg1"/>
                </a:solidFill>
                <a:latin typeface="微软雅黑" panose="020B0503020204020204" pitchFamily="34" charset="-122"/>
                <a:ea typeface="微软雅黑" panose="020B0503020204020204" pitchFamily="34" charset="-122"/>
              </a:rPr>
              <a:t>参与科研与项目情况（</a:t>
            </a:r>
            <a:r>
              <a:rPr lang="en-US" altLang="zh-CN" sz="2400" b="1" spc="300" dirty="0">
                <a:solidFill>
                  <a:schemeClr val="bg1"/>
                </a:solidFill>
                <a:latin typeface="微软雅黑" panose="020B0503020204020204" pitchFamily="34" charset="-122"/>
                <a:ea typeface="微软雅黑" panose="020B0503020204020204" pitchFamily="34" charset="-122"/>
              </a:rPr>
              <a:t>3/3</a:t>
            </a:r>
            <a:r>
              <a:rPr lang="zh-CN" altLang="en-US" sz="2400" b="1" spc="300" dirty="0">
                <a:solidFill>
                  <a:schemeClr val="bg1"/>
                </a:solidFill>
                <a:latin typeface="微软雅黑" panose="020B0503020204020204" pitchFamily="34" charset="-122"/>
                <a:ea typeface="微软雅黑" panose="020B0503020204020204" pitchFamily="34" charset="-122"/>
              </a:rPr>
              <a:t>）</a:t>
            </a:r>
          </a:p>
        </p:txBody>
      </p:sp>
      <p:cxnSp>
        <p:nvCxnSpPr>
          <p:cNvPr id="26" name="直接连接符 25">
            <a:extLst>
              <a:ext uri="{FF2B5EF4-FFF2-40B4-BE49-F238E27FC236}">
                <a16:creationId xmlns:a16="http://schemas.microsoft.com/office/drawing/2014/main" id="{5926985E-53E0-6AD5-9B93-8EC0D82EC3E9}"/>
              </a:ext>
            </a:extLst>
          </p:cNvPr>
          <p:cNvCxnSpPr>
            <a:cxnSpLocks/>
          </p:cNvCxnSpPr>
          <p:nvPr/>
        </p:nvCxnSpPr>
        <p:spPr>
          <a:xfrm>
            <a:off x="0" y="723464"/>
            <a:ext cx="9146843" cy="0"/>
          </a:xfrm>
          <a:prstGeom prst="line">
            <a:avLst/>
          </a:prstGeom>
          <a:ln w="28575">
            <a:solidFill>
              <a:schemeClr val="accent5">
                <a:lumMod val="75000"/>
              </a:schemeClr>
            </a:solidFill>
            <a:prstDash val="solid"/>
          </a:ln>
        </p:spPr>
        <p:style>
          <a:lnRef idx="1">
            <a:schemeClr val="accent1"/>
          </a:lnRef>
          <a:fillRef idx="0">
            <a:schemeClr val="accent1"/>
          </a:fillRef>
          <a:effectRef idx="0">
            <a:schemeClr val="accent1"/>
          </a:effectRef>
          <a:fontRef idx="minor">
            <a:schemeClr val="tx1"/>
          </a:fontRef>
        </p:style>
      </p:cxnSp>
      <p:sp>
        <p:nvSpPr>
          <p:cNvPr id="27" name="文本框 26">
            <a:extLst>
              <a:ext uri="{FF2B5EF4-FFF2-40B4-BE49-F238E27FC236}">
                <a16:creationId xmlns:a16="http://schemas.microsoft.com/office/drawing/2014/main" id="{C641E9D4-FE26-08D3-97E3-2F87C829E010}"/>
              </a:ext>
            </a:extLst>
          </p:cNvPr>
          <p:cNvSpPr txBox="1"/>
          <p:nvPr/>
        </p:nvSpPr>
        <p:spPr>
          <a:xfrm>
            <a:off x="159798" y="751139"/>
            <a:ext cx="4103348" cy="377411"/>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zh-CN" altLang="en-US" sz="1400" b="1" dirty="0">
                <a:latin typeface="微软雅黑" panose="020B0503020204020204" pitchFamily="34" charset="-122"/>
                <a:ea typeface="微软雅黑" panose="020B0503020204020204" pitchFamily="34" charset="-122"/>
              </a:rPr>
              <a:t>参与科研情况</a:t>
            </a:r>
            <a:endParaRPr lang="en-US" altLang="zh-CN" sz="1200" dirty="0">
              <a:solidFill>
                <a:schemeClr val="accent1">
                  <a:lumMod val="75000"/>
                </a:schemeClr>
              </a:solidFill>
              <a:latin typeface="微软雅黑" panose="020B0503020204020204" pitchFamily="34" charset="-122"/>
              <a:ea typeface="微软雅黑" panose="020B0503020204020204" pitchFamily="34" charset="-122"/>
            </a:endParaRPr>
          </a:p>
        </p:txBody>
      </p:sp>
      <p:sp>
        <p:nvSpPr>
          <p:cNvPr id="32" name="矩形: 圆角 31">
            <a:extLst>
              <a:ext uri="{FF2B5EF4-FFF2-40B4-BE49-F238E27FC236}">
                <a16:creationId xmlns:a16="http://schemas.microsoft.com/office/drawing/2014/main" id="{2807A5A9-0376-6609-18B3-F6896CED7F51}"/>
              </a:ext>
            </a:extLst>
          </p:cNvPr>
          <p:cNvSpPr/>
          <p:nvPr/>
        </p:nvSpPr>
        <p:spPr>
          <a:xfrm>
            <a:off x="106704" y="807651"/>
            <a:ext cx="4503535" cy="4317791"/>
          </a:xfrm>
          <a:prstGeom prst="roundRect">
            <a:avLst>
              <a:gd name="adj" fmla="val 3137"/>
            </a:avLst>
          </a:prstGeom>
          <a:noFill/>
          <a:ln>
            <a:solidFill>
              <a:schemeClr val="accent5">
                <a:lumMod val="75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圆角 33">
            <a:extLst>
              <a:ext uri="{FF2B5EF4-FFF2-40B4-BE49-F238E27FC236}">
                <a16:creationId xmlns:a16="http://schemas.microsoft.com/office/drawing/2014/main" id="{FBC4874A-5A28-847A-8DB4-4A43B81485F8}"/>
              </a:ext>
            </a:extLst>
          </p:cNvPr>
          <p:cNvSpPr/>
          <p:nvPr/>
        </p:nvSpPr>
        <p:spPr>
          <a:xfrm>
            <a:off x="4772858" y="807651"/>
            <a:ext cx="4294408" cy="4317791"/>
          </a:xfrm>
          <a:prstGeom prst="roundRect">
            <a:avLst>
              <a:gd name="adj" fmla="val 3137"/>
            </a:avLst>
          </a:prstGeom>
          <a:noFill/>
          <a:ln>
            <a:solidFill>
              <a:schemeClr val="accent5">
                <a:lumMod val="75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文本框 35">
            <a:extLst>
              <a:ext uri="{FF2B5EF4-FFF2-40B4-BE49-F238E27FC236}">
                <a16:creationId xmlns:a16="http://schemas.microsoft.com/office/drawing/2014/main" id="{6540548B-DD7A-1E6C-D3CB-9404B8F0B0F1}"/>
              </a:ext>
            </a:extLst>
          </p:cNvPr>
          <p:cNvSpPr txBox="1"/>
          <p:nvPr/>
        </p:nvSpPr>
        <p:spPr>
          <a:xfrm>
            <a:off x="4800263" y="751139"/>
            <a:ext cx="4103348" cy="377411"/>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zh-CN" altLang="en-US" sz="1400" b="1" dirty="0">
                <a:latin typeface="微软雅黑" panose="020B0503020204020204" pitchFamily="34" charset="-122"/>
                <a:ea typeface="微软雅黑" panose="020B0503020204020204" pitchFamily="34" charset="-122"/>
              </a:rPr>
              <a:t>参与项目情况</a:t>
            </a:r>
            <a:endParaRPr lang="en-US" altLang="zh-CN" sz="1200" dirty="0">
              <a:solidFill>
                <a:schemeClr val="accent1">
                  <a:lumMod val="75000"/>
                </a:schemeClr>
              </a:solidFill>
              <a:latin typeface="微软雅黑" panose="020B0503020204020204" pitchFamily="34" charset="-122"/>
              <a:ea typeface="微软雅黑" panose="020B0503020204020204" pitchFamily="34" charset="-122"/>
            </a:endParaRPr>
          </a:p>
        </p:txBody>
      </p:sp>
      <p:sp>
        <p:nvSpPr>
          <p:cNvPr id="4" name="文本框 3">
            <a:extLst>
              <a:ext uri="{FF2B5EF4-FFF2-40B4-BE49-F238E27FC236}">
                <a16:creationId xmlns:a16="http://schemas.microsoft.com/office/drawing/2014/main" id="{A63C21F5-E911-1C6B-C95E-15A0C8B250B7}"/>
              </a:ext>
            </a:extLst>
          </p:cNvPr>
          <p:cNvSpPr txBox="1"/>
          <p:nvPr/>
        </p:nvSpPr>
        <p:spPr>
          <a:xfrm>
            <a:off x="4776041" y="1130962"/>
            <a:ext cx="4304964" cy="523220"/>
          </a:xfrm>
          <a:prstGeom prst="rect">
            <a:avLst/>
          </a:prstGeom>
          <a:noFill/>
        </p:spPr>
        <p:txBody>
          <a:bodyPr wrap="square">
            <a:spAutoFit/>
          </a:bodyPr>
          <a:lstStyle/>
          <a:p>
            <a:pPr marL="285750" indent="-285750" algn="l">
              <a:buFont typeface="Wingdings" panose="05000000000000000000" pitchFamily="2" charset="2"/>
              <a:buChar char="Ø"/>
            </a:pPr>
            <a:r>
              <a:rPr lang="zh-CN" altLang="en-US" sz="1400" b="0" i="0" dirty="0">
                <a:solidFill>
                  <a:srgbClr val="474747"/>
                </a:solidFill>
                <a:effectLst/>
                <a:latin typeface="微软雅黑" panose="020B0503020204020204" pitchFamily="34" charset="-122"/>
                <a:ea typeface="微软雅黑" panose="020B0503020204020204" pitchFamily="34" charset="-122"/>
              </a:rPr>
              <a:t>基于人工智能与物联网的信息无障碍服务平台及智能终端研究</a:t>
            </a:r>
            <a:r>
              <a:rPr lang="en-US" altLang="zh-CN" sz="1400" b="0" i="0" dirty="0">
                <a:solidFill>
                  <a:srgbClr val="474747"/>
                </a:solidFill>
                <a:effectLst/>
                <a:latin typeface="微软雅黑" panose="020B0503020204020204" pitchFamily="34" charset="-122"/>
                <a:ea typeface="微软雅黑" panose="020B0503020204020204" pitchFamily="34" charset="-122"/>
              </a:rPr>
              <a:t>. </a:t>
            </a:r>
            <a:r>
              <a:rPr lang="zh-CN" altLang="en-US" sz="1400" b="1" dirty="0">
                <a:solidFill>
                  <a:schemeClr val="accent1">
                    <a:lumMod val="75000"/>
                  </a:schemeClr>
                </a:solidFill>
                <a:latin typeface="微软雅黑" panose="020B0503020204020204" pitchFamily="34" charset="-122"/>
                <a:ea typeface="微软雅黑" panose="020B0503020204020204" pitchFamily="34" charset="-122"/>
              </a:rPr>
              <a:t>黑龙江省重点研发计划</a:t>
            </a:r>
            <a:r>
              <a:rPr lang="en-US" altLang="zh-CN" sz="1400" b="0" i="0" dirty="0">
                <a:solidFill>
                  <a:srgbClr val="474747"/>
                </a:solidFill>
                <a:effectLst/>
                <a:latin typeface="微软雅黑" panose="020B0503020204020204" pitchFamily="34" charset="-122"/>
                <a:ea typeface="微软雅黑" panose="020B0503020204020204" pitchFamily="34" charset="-122"/>
              </a:rPr>
              <a:t>. </a:t>
            </a:r>
          </a:p>
        </p:txBody>
      </p:sp>
      <p:sp>
        <p:nvSpPr>
          <p:cNvPr id="6" name="文本框 5">
            <a:extLst>
              <a:ext uri="{FF2B5EF4-FFF2-40B4-BE49-F238E27FC236}">
                <a16:creationId xmlns:a16="http://schemas.microsoft.com/office/drawing/2014/main" id="{7948A883-29A3-B358-DE4A-8437031601D2}"/>
              </a:ext>
            </a:extLst>
          </p:cNvPr>
          <p:cNvSpPr txBox="1"/>
          <p:nvPr/>
        </p:nvSpPr>
        <p:spPr>
          <a:xfrm>
            <a:off x="4759119" y="2532317"/>
            <a:ext cx="4261255" cy="523220"/>
          </a:xfrm>
          <a:prstGeom prst="rect">
            <a:avLst/>
          </a:prstGeom>
          <a:noFill/>
        </p:spPr>
        <p:txBody>
          <a:bodyPr wrap="square">
            <a:spAutoFit/>
          </a:bodyPr>
          <a:lstStyle/>
          <a:p>
            <a:pPr marL="285750" indent="-285750" algn="l">
              <a:buFont typeface="Wingdings" panose="05000000000000000000" pitchFamily="2" charset="2"/>
              <a:buChar char="Ø"/>
            </a:pPr>
            <a:r>
              <a:rPr lang="zh-CN" altLang="en-US" sz="1400" b="0" i="0" dirty="0">
                <a:solidFill>
                  <a:srgbClr val="474747"/>
                </a:solidFill>
                <a:effectLst/>
                <a:latin typeface="微软雅黑" panose="020B0503020204020204" pitchFamily="34" charset="-122"/>
                <a:ea typeface="微软雅黑" panose="020B0503020204020204" pitchFamily="34" charset="-122"/>
              </a:rPr>
              <a:t>建筑与市政公用设施智慧运维理论与方法</a:t>
            </a:r>
            <a:r>
              <a:rPr lang="en-US" altLang="zh-CN" sz="1400" b="1" i="0" dirty="0">
                <a:solidFill>
                  <a:schemeClr val="accent1">
                    <a:lumMod val="7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a:t>
            </a:r>
            <a:r>
              <a:rPr lang="zh-CN" altLang="en-US" sz="1400" b="1" i="0" dirty="0">
                <a:solidFill>
                  <a:schemeClr val="accent1">
                    <a:lumMod val="75000"/>
                  </a:schemeClr>
                </a:solidFill>
                <a:latin typeface="微软雅黑" panose="020B0503020204020204" pitchFamily="34" charset="-122"/>
                <a:ea typeface="微软雅黑" panose="020B0503020204020204" pitchFamily="34" charset="-122"/>
              </a:rPr>
              <a:t>国家重点研发计划</a:t>
            </a:r>
            <a:r>
              <a:rPr lang="en-US" altLang="zh-CN" sz="1400" b="0" i="0" dirty="0">
                <a:solidFill>
                  <a:srgbClr val="474747"/>
                </a:solidFill>
                <a:latin typeface="微软雅黑" panose="020B0503020204020204" pitchFamily="34" charset="-122"/>
                <a:ea typeface="微软雅黑" panose="020B0503020204020204" pitchFamily="34" charset="-122"/>
              </a:rPr>
              <a:t>. </a:t>
            </a:r>
          </a:p>
        </p:txBody>
      </p:sp>
      <p:sp>
        <p:nvSpPr>
          <p:cNvPr id="8" name="文本框 7">
            <a:extLst>
              <a:ext uri="{FF2B5EF4-FFF2-40B4-BE49-F238E27FC236}">
                <a16:creationId xmlns:a16="http://schemas.microsoft.com/office/drawing/2014/main" id="{002E5EF9-8A73-2FA7-5DDF-D8131EE481E9}"/>
              </a:ext>
            </a:extLst>
          </p:cNvPr>
          <p:cNvSpPr txBox="1"/>
          <p:nvPr/>
        </p:nvSpPr>
        <p:spPr>
          <a:xfrm>
            <a:off x="4741102" y="3812629"/>
            <a:ext cx="4442031" cy="523220"/>
          </a:xfrm>
          <a:prstGeom prst="rect">
            <a:avLst/>
          </a:prstGeom>
          <a:noFill/>
        </p:spPr>
        <p:txBody>
          <a:bodyPr wrap="square">
            <a:spAutoFit/>
          </a:bodyPr>
          <a:lstStyle/>
          <a:p>
            <a:pPr marL="285750" indent="-285750" algn="l">
              <a:buFont typeface="Wingdings" panose="05000000000000000000" pitchFamily="2" charset="2"/>
              <a:buChar char="Ø"/>
            </a:pPr>
            <a:r>
              <a:rPr lang="zh-CN" altLang="en-US" sz="1400" b="0" i="0" dirty="0">
                <a:solidFill>
                  <a:srgbClr val="474747"/>
                </a:solidFill>
                <a:effectLst/>
                <a:latin typeface="微软雅黑" panose="020B0503020204020204" pitchFamily="34" charset="-122"/>
                <a:ea typeface="微软雅黑" panose="020B0503020204020204" pitchFamily="34" charset="-122"/>
              </a:rPr>
              <a:t>面向大型未知环境的微型无人机群探测方法</a:t>
            </a:r>
            <a:r>
              <a:rPr lang="en-US" altLang="zh-CN" sz="1400" b="0" i="0" dirty="0">
                <a:solidFill>
                  <a:srgbClr val="474747"/>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a:t>
            </a:r>
            <a:r>
              <a:rPr lang="zh-CN" altLang="en-US" sz="1400" b="1" dirty="0">
                <a:solidFill>
                  <a:schemeClr val="accent1">
                    <a:lumMod val="75000"/>
                  </a:schemeClr>
                </a:solidFill>
                <a:latin typeface="微软雅黑" panose="020B0503020204020204" pitchFamily="34" charset="-122"/>
                <a:ea typeface="微软雅黑" panose="020B0503020204020204" pitchFamily="34" charset="-122"/>
              </a:rPr>
              <a:t>国家自然科学基金</a:t>
            </a:r>
            <a:r>
              <a:rPr lang="en-US" altLang="zh-CN" sz="1400" b="1" dirty="0">
                <a:solidFill>
                  <a:schemeClr val="accent1">
                    <a:lumMod val="75000"/>
                  </a:schemeClr>
                </a:solidFill>
                <a:latin typeface="微软雅黑" panose="020B0503020204020204" pitchFamily="34" charset="-122"/>
                <a:ea typeface="微软雅黑" panose="020B0503020204020204" pitchFamily="34" charset="-122"/>
              </a:rPr>
              <a:t>(</a:t>
            </a:r>
            <a:r>
              <a:rPr lang="zh-CN" altLang="en-US" sz="1400" b="1" dirty="0">
                <a:solidFill>
                  <a:schemeClr val="accent1">
                    <a:lumMod val="75000"/>
                  </a:schemeClr>
                </a:solidFill>
                <a:latin typeface="微软雅黑" panose="020B0503020204020204" pitchFamily="34" charset="-122"/>
                <a:ea typeface="微软雅黑" panose="020B0503020204020204" pitchFamily="34" charset="-122"/>
              </a:rPr>
              <a:t>面上</a:t>
            </a:r>
            <a:r>
              <a:rPr lang="en-US" altLang="zh-CN" sz="1400" b="1" dirty="0">
                <a:solidFill>
                  <a:schemeClr val="accent1">
                    <a:lumMod val="75000"/>
                  </a:schemeClr>
                </a:solidFill>
                <a:latin typeface="微软雅黑" panose="020B0503020204020204" pitchFamily="34" charset="-122"/>
                <a:ea typeface="微软雅黑" panose="020B0503020204020204" pitchFamily="34" charset="-122"/>
              </a:rPr>
              <a:t>).</a:t>
            </a:r>
            <a:endParaRPr lang="en-US" altLang="zh-CN" sz="1400" b="0" i="0" dirty="0">
              <a:solidFill>
                <a:srgbClr val="474747"/>
              </a:solidFill>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6C863F50-5CC1-D71A-F32A-9B132716BB3B}"/>
              </a:ext>
            </a:extLst>
          </p:cNvPr>
          <p:cNvSpPr txBox="1"/>
          <p:nvPr/>
        </p:nvSpPr>
        <p:spPr>
          <a:xfrm>
            <a:off x="163447" y="1112573"/>
            <a:ext cx="4304964" cy="523220"/>
          </a:xfrm>
          <a:prstGeom prst="rect">
            <a:avLst/>
          </a:prstGeom>
          <a:noFill/>
        </p:spPr>
        <p:txBody>
          <a:bodyPr wrap="square">
            <a:spAutoFit/>
          </a:bodyPr>
          <a:lstStyle/>
          <a:p>
            <a:pPr marL="285750" indent="-285750" algn="l">
              <a:buFont typeface="Wingdings" panose="05000000000000000000" pitchFamily="2" charset="2"/>
              <a:buChar char="Ø"/>
            </a:pPr>
            <a:r>
              <a:rPr lang="zh-CN" altLang="en-US" sz="1400" b="0" i="0" dirty="0">
                <a:solidFill>
                  <a:srgbClr val="474747"/>
                </a:solidFill>
                <a:effectLst/>
                <a:latin typeface="微软雅黑" panose="020B0503020204020204" pitchFamily="34" charset="-122"/>
                <a:ea typeface="微软雅黑" panose="020B0503020204020204" pitchFamily="34" charset="-122"/>
              </a:rPr>
              <a:t>建筑与市政公用设施智慧运维理论与方法</a:t>
            </a:r>
            <a:r>
              <a:rPr lang="en-US" altLang="zh-CN" sz="1400" b="1" i="0" dirty="0">
                <a:solidFill>
                  <a:schemeClr val="accent1">
                    <a:lumMod val="7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a:t>
            </a:r>
            <a:r>
              <a:rPr lang="zh-CN" altLang="en-US" sz="1400" b="1" i="0" dirty="0">
                <a:solidFill>
                  <a:schemeClr val="accent1">
                    <a:lumMod val="75000"/>
                  </a:schemeClr>
                </a:solidFill>
                <a:latin typeface="微软雅黑" panose="020B0503020204020204" pitchFamily="34" charset="-122"/>
                <a:ea typeface="微软雅黑" panose="020B0503020204020204" pitchFamily="34" charset="-122"/>
              </a:rPr>
              <a:t>国家重点研发计划</a:t>
            </a:r>
            <a:r>
              <a:rPr lang="en-US" altLang="zh-CN" sz="1400" b="0" i="0" dirty="0">
                <a:solidFill>
                  <a:srgbClr val="474747"/>
                </a:solidFill>
                <a:latin typeface="微软雅黑" panose="020B0503020204020204" pitchFamily="34" charset="-122"/>
                <a:ea typeface="微软雅黑" panose="020B0503020204020204" pitchFamily="34" charset="-122"/>
              </a:rPr>
              <a:t>. </a:t>
            </a:r>
            <a:r>
              <a:rPr lang="zh-CN" altLang="en-US" sz="1400" b="0" i="0" dirty="0">
                <a:solidFill>
                  <a:srgbClr val="474747"/>
                </a:solidFill>
                <a:effectLst/>
                <a:latin typeface="微软雅黑" panose="020B0503020204020204" pitchFamily="34" charset="-122"/>
                <a:ea typeface="微软雅黑" panose="020B0503020204020204" pitchFamily="34" charset="-122"/>
              </a:rPr>
              <a:t>（硕士课题支撑项目）</a:t>
            </a:r>
            <a:endParaRPr lang="en-US" altLang="zh-CN" sz="1400" b="0" i="0" dirty="0">
              <a:solidFill>
                <a:srgbClr val="474747"/>
              </a:solidFill>
              <a:effectLst/>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81226635-DEF3-1A5E-CA1D-C40E05C13B3B}"/>
              </a:ext>
            </a:extLst>
          </p:cNvPr>
          <p:cNvSpPr txBox="1"/>
          <p:nvPr/>
        </p:nvSpPr>
        <p:spPr>
          <a:xfrm>
            <a:off x="205063" y="3469744"/>
            <a:ext cx="4304964" cy="523220"/>
          </a:xfrm>
          <a:prstGeom prst="rect">
            <a:avLst/>
          </a:prstGeom>
          <a:noFill/>
        </p:spPr>
        <p:txBody>
          <a:bodyPr wrap="square">
            <a:spAutoFit/>
          </a:bodyPr>
          <a:lstStyle/>
          <a:p>
            <a:pPr marL="285750" indent="-285750" algn="l">
              <a:buFont typeface="Wingdings" panose="05000000000000000000" pitchFamily="2" charset="2"/>
              <a:buChar char="Ø"/>
            </a:pPr>
            <a:r>
              <a:rPr lang="zh-CN" altLang="en-US" sz="1400" b="0" i="0" dirty="0">
                <a:solidFill>
                  <a:srgbClr val="474747"/>
                </a:solidFill>
                <a:effectLst/>
                <a:latin typeface="微软雅黑" panose="020B0503020204020204" pitchFamily="34" charset="-122"/>
                <a:ea typeface="微软雅黑" panose="020B0503020204020204" pitchFamily="34" charset="-122"/>
              </a:rPr>
              <a:t>基于人工智能与物联网的信息无障碍服务平台及智能终端研究</a:t>
            </a:r>
            <a:r>
              <a:rPr lang="en-US" altLang="zh-CN" sz="1400" b="0" i="0" dirty="0">
                <a:solidFill>
                  <a:srgbClr val="474747"/>
                </a:solidFill>
                <a:effectLst/>
                <a:latin typeface="微软雅黑" panose="020B0503020204020204" pitchFamily="34" charset="-122"/>
                <a:ea typeface="微软雅黑" panose="020B0503020204020204" pitchFamily="34" charset="-122"/>
              </a:rPr>
              <a:t>. </a:t>
            </a:r>
            <a:r>
              <a:rPr lang="zh-CN" altLang="en-US" sz="1400" b="1" dirty="0">
                <a:solidFill>
                  <a:schemeClr val="accent1">
                    <a:lumMod val="75000"/>
                  </a:schemeClr>
                </a:solidFill>
                <a:latin typeface="微软雅黑" panose="020B0503020204020204" pitchFamily="34" charset="-122"/>
                <a:ea typeface="微软雅黑" panose="020B0503020204020204" pitchFamily="34" charset="-122"/>
              </a:rPr>
              <a:t>黑龙江省重点研发计划</a:t>
            </a:r>
            <a:r>
              <a:rPr lang="en-US" altLang="zh-CN" sz="1400" b="0" i="0" dirty="0">
                <a:solidFill>
                  <a:srgbClr val="474747"/>
                </a:solidFill>
                <a:effectLst/>
                <a:latin typeface="微软雅黑" panose="020B0503020204020204" pitchFamily="34" charset="-122"/>
                <a:ea typeface="微软雅黑" panose="020B0503020204020204" pitchFamily="34" charset="-122"/>
              </a:rPr>
              <a:t>. </a:t>
            </a:r>
          </a:p>
        </p:txBody>
      </p:sp>
      <p:sp>
        <p:nvSpPr>
          <p:cNvPr id="11" name="文本框 10">
            <a:extLst>
              <a:ext uri="{FF2B5EF4-FFF2-40B4-BE49-F238E27FC236}">
                <a16:creationId xmlns:a16="http://schemas.microsoft.com/office/drawing/2014/main" id="{E02D1667-F69F-C553-D687-F236E5E0BB00}"/>
              </a:ext>
            </a:extLst>
          </p:cNvPr>
          <p:cNvSpPr txBox="1"/>
          <p:nvPr/>
        </p:nvSpPr>
        <p:spPr>
          <a:xfrm>
            <a:off x="205063" y="1509341"/>
            <a:ext cx="4405176" cy="377411"/>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sz="1400" dirty="0">
                <a:solidFill>
                  <a:srgbClr val="474747"/>
                </a:solidFill>
                <a:latin typeface="微软雅黑" panose="020B0503020204020204" pitchFamily="34" charset="-122"/>
                <a:ea typeface="微软雅黑" panose="020B0503020204020204" pitchFamily="34" charset="-122"/>
              </a:rPr>
              <a:t>硕士课题为：</a:t>
            </a:r>
            <a:r>
              <a:rPr lang="en-US" altLang="zh-CN" sz="1400" dirty="0">
                <a:solidFill>
                  <a:srgbClr val="474747"/>
                </a:solidFill>
                <a:latin typeface="微软雅黑" panose="020B0503020204020204" pitchFamily="34" charset="-122"/>
                <a:ea typeface="微软雅黑" panose="020B0503020204020204" pitchFamily="34" charset="-122"/>
              </a:rPr>
              <a:t>《</a:t>
            </a:r>
            <a:r>
              <a:rPr lang="zh-CN" altLang="en-US" sz="1400" dirty="0">
                <a:solidFill>
                  <a:srgbClr val="474747"/>
                </a:solidFill>
                <a:latin typeface="微软雅黑" panose="020B0503020204020204" pitchFamily="34" charset="-122"/>
                <a:ea typeface="微软雅黑" panose="020B0503020204020204" pitchFamily="34" charset="-122"/>
              </a:rPr>
              <a:t>基于图像语义通信的室内视觉定位</a:t>
            </a:r>
            <a:r>
              <a:rPr lang="en-US" altLang="zh-CN" sz="1400" dirty="0">
                <a:latin typeface="微软雅黑" panose="020B0503020204020204" pitchFamily="34" charset="-122"/>
                <a:ea typeface="微软雅黑" panose="020B0503020204020204" pitchFamily="34" charset="-122"/>
              </a:rPr>
              <a:t>》</a:t>
            </a:r>
          </a:p>
        </p:txBody>
      </p:sp>
      <p:graphicFrame>
        <p:nvGraphicFramePr>
          <p:cNvPr id="12" name="对象 11">
            <a:extLst>
              <a:ext uri="{FF2B5EF4-FFF2-40B4-BE49-F238E27FC236}">
                <a16:creationId xmlns:a16="http://schemas.microsoft.com/office/drawing/2014/main" id="{9D84A62B-9A8F-CA18-0568-B46600CE04E3}"/>
              </a:ext>
            </a:extLst>
          </p:cNvPr>
          <p:cNvGraphicFramePr>
            <a:graphicFrameLocks noChangeAspect="1"/>
          </p:cNvGraphicFramePr>
          <p:nvPr>
            <p:extLst>
              <p:ext uri="{D42A27DB-BD31-4B8C-83A1-F6EECF244321}">
                <p14:modId xmlns:p14="http://schemas.microsoft.com/office/powerpoint/2010/main" val="2294742317"/>
              </p:ext>
            </p:extLst>
          </p:nvPr>
        </p:nvGraphicFramePr>
        <p:xfrm>
          <a:off x="205063" y="1830099"/>
          <a:ext cx="4304964" cy="1668174"/>
        </p:xfrm>
        <a:graphic>
          <a:graphicData uri="http://schemas.openxmlformats.org/presentationml/2006/ole">
            <mc:AlternateContent xmlns:mc="http://schemas.openxmlformats.org/markup-compatibility/2006">
              <mc:Choice xmlns:v="urn:schemas-microsoft-com:vml" Requires="v">
                <p:oleObj name="Visio" r:id="rId5" imgW="10620331" imgH="4114800" progId="Visio.Drawing.15">
                  <p:embed/>
                </p:oleObj>
              </mc:Choice>
              <mc:Fallback>
                <p:oleObj name="Visio" r:id="rId5" imgW="10620331" imgH="4114800" progId="Visio.Drawing.15">
                  <p:embed/>
                  <p:pic>
                    <p:nvPicPr>
                      <p:cNvPr id="16" name="对象 15">
                        <a:extLst>
                          <a:ext uri="{FF2B5EF4-FFF2-40B4-BE49-F238E27FC236}">
                            <a16:creationId xmlns:a16="http://schemas.microsoft.com/office/drawing/2014/main" id="{76DB744B-73BF-E3F3-59EE-676E3397F70B}"/>
                          </a:ext>
                        </a:extLst>
                      </p:cNvPr>
                      <p:cNvPicPr/>
                      <p:nvPr/>
                    </p:nvPicPr>
                    <p:blipFill>
                      <a:blip r:embed="rId6"/>
                      <a:stretch>
                        <a:fillRect/>
                      </a:stretch>
                    </p:blipFill>
                    <p:spPr>
                      <a:xfrm>
                        <a:off x="205063" y="1830099"/>
                        <a:ext cx="4304964" cy="1668174"/>
                      </a:xfrm>
                      <a:prstGeom prst="rect">
                        <a:avLst/>
                      </a:prstGeom>
                    </p:spPr>
                  </p:pic>
                </p:oleObj>
              </mc:Fallback>
            </mc:AlternateContent>
          </a:graphicData>
        </a:graphic>
      </p:graphicFrame>
      <p:pic>
        <p:nvPicPr>
          <p:cNvPr id="14" name="图片 13">
            <a:extLst>
              <a:ext uri="{FF2B5EF4-FFF2-40B4-BE49-F238E27FC236}">
                <a16:creationId xmlns:a16="http://schemas.microsoft.com/office/drawing/2014/main" id="{165561BD-556B-B340-52B9-1E3C391FBB14}"/>
              </a:ext>
            </a:extLst>
          </p:cNvPr>
          <p:cNvPicPr>
            <a:picLocks noChangeAspect="1"/>
          </p:cNvPicPr>
          <p:nvPr/>
        </p:nvPicPr>
        <p:blipFill rotWithShape="1">
          <a:blip r:embed="rId7"/>
          <a:srcRect l="1892" r="15518"/>
          <a:stretch/>
        </p:blipFill>
        <p:spPr>
          <a:xfrm>
            <a:off x="717829" y="4092648"/>
            <a:ext cx="1669771" cy="935296"/>
          </a:xfrm>
          <a:prstGeom prst="rect">
            <a:avLst/>
          </a:prstGeom>
        </p:spPr>
      </p:pic>
      <p:sp>
        <p:nvSpPr>
          <p:cNvPr id="15" name="文本框 14">
            <a:extLst>
              <a:ext uri="{FF2B5EF4-FFF2-40B4-BE49-F238E27FC236}">
                <a16:creationId xmlns:a16="http://schemas.microsoft.com/office/drawing/2014/main" id="{16393ADC-2626-BEAA-A1B8-E424A363C376}"/>
              </a:ext>
            </a:extLst>
          </p:cNvPr>
          <p:cNvSpPr txBox="1"/>
          <p:nvPr/>
        </p:nvSpPr>
        <p:spPr>
          <a:xfrm>
            <a:off x="1579585" y="4650031"/>
            <a:ext cx="839771" cy="276999"/>
          </a:xfrm>
          <a:prstGeom prst="rect">
            <a:avLst/>
          </a:prstGeom>
          <a:noFill/>
        </p:spPr>
        <p:txBody>
          <a:bodyPr wrap="square">
            <a:spAutoFit/>
          </a:bodyPr>
          <a:lstStyle/>
          <a:p>
            <a:r>
              <a:rPr lang="az-Cyrl-AZ" altLang="zh-CN" sz="1200"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sym typeface="+mn-lt"/>
              </a:rPr>
              <a:t>Ф</a:t>
            </a:r>
            <a:r>
              <a:rPr lang="en-US" altLang="zh-CN" sz="1200"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sym typeface="+mn-lt"/>
              </a:rPr>
              <a:t>-OTDR</a:t>
            </a:r>
            <a:endParaRPr lang="zh-CN" altLang="en-US" sz="1200" dirty="0">
              <a:solidFill>
                <a:srgbClr val="FF0000"/>
              </a:solidFill>
            </a:endParaRPr>
          </a:p>
        </p:txBody>
      </p:sp>
      <p:pic>
        <p:nvPicPr>
          <p:cNvPr id="19" name="图片 18">
            <a:extLst>
              <a:ext uri="{FF2B5EF4-FFF2-40B4-BE49-F238E27FC236}">
                <a16:creationId xmlns:a16="http://schemas.microsoft.com/office/drawing/2014/main" id="{EE2C8842-BDAD-62A6-22CC-CA776A1BDB05}"/>
              </a:ext>
            </a:extLst>
          </p:cNvPr>
          <p:cNvPicPr>
            <a:picLocks noChangeAspect="1"/>
          </p:cNvPicPr>
          <p:nvPr/>
        </p:nvPicPr>
        <p:blipFill>
          <a:blip r:embed="rId8"/>
          <a:stretch>
            <a:fillRect/>
          </a:stretch>
        </p:blipFill>
        <p:spPr>
          <a:xfrm>
            <a:off x="2581975" y="4145451"/>
            <a:ext cx="965563" cy="926940"/>
          </a:xfrm>
          <a:prstGeom prst="rect">
            <a:avLst/>
          </a:prstGeom>
        </p:spPr>
      </p:pic>
      <p:sp>
        <p:nvSpPr>
          <p:cNvPr id="20" name="文本框 19">
            <a:extLst>
              <a:ext uri="{FF2B5EF4-FFF2-40B4-BE49-F238E27FC236}">
                <a16:creationId xmlns:a16="http://schemas.microsoft.com/office/drawing/2014/main" id="{F92BAA76-32BE-08FF-3911-2E9ED35CE769}"/>
              </a:ext>
            </a:extLst>
          </p:cNvPr>
          <p:cNvSpPr txBox="1"/>
          <p:nvPr/>
        </p:nvSpPr>
        <p:spPr>
          <a:xfrm>
            <a:off x="4800263" y="1530058"/>
            <a:ext cx="4237033" cy="875624"/>
          </a:xfrm>
          <a:prstGeom prst="rect">
            <a:avLst/>
          </a:prstGeom>
          <a:noFill/>
        </p:spPr>
        <p:txBody>
          <a:bodyPr wrap="square" rtlCol="0">
            <a:spAutoFit/>
          </a:bodyPr>
          <a:lstStyle/>
          <a:p>
            <a:pPr marL="285750" indent="-285750">
              <a:lnSpc>
                <a:spcPct val="125000"/>
              </a:lnSpc>
              <a:buFont typeface="Arial" panose="020B0604020202020204" pitchFamily="34" charset="0"/>
              <a:buChar char="•"/>
            </a:pPr>
            <a:r>
              <a:rPr lang="zh-CN" altLang="en-US" sz="1400" dirty="0">
                <a:solidFill>
                  <a:srgbClr val="474747"/>
                </a:solidFill>
                <a:latin typeface="微软雅黑" panose="020B0503020204020204" pitchFamily="34" charset="-122"/>
                <a:ea typeface="微软雅黑" panose="020B0503020204020204" pitchFamily="34" charset="-122"/>
              </a:rPr>
              <a:t>负责开发室外光纤步态振动信号的识别与分类算法和用户的实时定位算法，并将相关结果部署到边缘设备</a:t>
            </a:r>
            <a:endParaRPr lang="en-US" altLang="zh-CN" sz="1400" dirty="0">
              <a:solidFill>
                <a:srgbClr val="474747"/>
              </a:solidFill>
              <a:latin typeface="微软雅黑" panose="020B0503020204020204" pitchFamily="34" charset="-122"/>
              <a:ea typeface="微软雅黑" panose="020B0503020204020204" pitchFamily="34" charset="-122"/>
            </a:endParaRPr>
          </a:p>
        </p:txBody>
      </p:sp>
      <p:sp>
        <p:nvSpPr>
          <p:cNvPr id="30" name="文本框 29">
            <a:extLst>
              <a:ext uri="{FF2B5EF4-FFF2-40B4-BE49-F238E27FC236}">
                <a16:creationId xmlns:a16="http://schemas.microsoft.com/office/drawing/2014/main" id="{165AC8FF-DD26-C6F8-BC25-3EDD30EB0E71}"/>
              </a:ext>
            </a:extLst>
          </p:cNvPr>
          <p:cNvSpPr txBox="1"/>
          <p:nvPr/>
        </p:nvSpPr>
        <p:spPr>
          <a:xfrm>
            <a:off x="4800263" y="2983837"/>
            <a:ext cx="4103348" cy="606320"/>
          </a:xfrm>
          <a:prstGeom prst="rect">
            <a:avLst/>
          </a:prstGeom>
          <a:noFill/>
        </p:spPr>
        <p:txBody>
          <a:bodyPr wrap="square" rtlCol="0">
            <a:spAutoFit/>
          </a:bodyPr>
          <a:lstStyle/>
          <a:p>
            <a:pPr marL="285750" indent="-285750">
              <a:lnSpc>
                <a:spcPct val="125000"/>
              </a:lnSpc>
              <a:buFont typeface="Arial" panose="020B0604020202020204" pitchFamily="34" charset="0"/>
              <a:buChar char="•"/>
            </a:pPr>
            <a:r>
              <a:rPr lang="zh-CN" altLang="en-US" sz="1400" dirty="0">
                <a:solidFill>
                  <a:srgbClr val="474747"/>
                </a:solidFill>
                <a:latin typeface="微软雅黑" panose="020B0503020204020204" pitchFamily="34" charset="-122"/>
                <a:ea typeface="微软雅黑" panose="020B0503020204020204" pitchFamily="34" charset="-122"/>
              </a:rPr>
              <a:t>负责开发基于图像语义传输和稠密匹配的室内信道受限环境下的实时用户定位算法（进行中）</a:t>
            </a:r>
            <a:endParaRPr lang="en-US" altLang="zh-CN" sz="1400" dirty="0">
              <a:solidFill>
                <a:srgbClr val="474747"/>
              </a:solidFill>
              <a:latin typeface="微软雅黑" panose="020B0503020204020204" pitchFamily="34" charset="-122"/>
              <a:ea typeface="微软雅黑" panose="020B0503020204020204" pitchFamily="34" charset="-122"/>
            </a:endParaRPr>
          </a:p>
        </p:txBody>
      </p:sp>
      <p:sp>
        <p:nvSpPr>
          <p:cNvPr id="33" name="文本框 32">
            <a:extLst>
              <a:ext uri="{FF2B5EF4-FFF2-40B4-BE49-F238E27FC236}">
                <a16:creationId xmlns:a16="http://schemas.microsoft.com/office/drawing/2014/main" id="{2EAAAA08-DCF8-9878-D635-B8E3C1EBB203}"/>
              </a:ext>
            </a:extLst>
          </p:cNvPr>
          <p:cNvSpPr txBox="1"/>
          <p:nvPr/>
        </p:nvSpPr>
        <p:spPr>
          <a:xfrm>
            <a:off x="4800263" y="4214486"/>
            <a:ext cx="4103348" cy="875624"/>
          </a:xfrm>
          <a:prstGeom prst="rect">
            <a:avLst/>
          </a:prstGeom>
          <a:noFill/>
        </p:spPr>
        <p:txBody>
          <a:bodyPr wrap="square" rtlCol="0">
            <a:spAutoFit/>
          </a:bodyPr>
          <a:lstStyle/>
          <a:p>
            <a:pPr marL="285750" indent="-285750">
              <a:lnSpc>
                <a:spcPct val="125000"/>
              </a:lnSpc>
              <a:buFont typeface="Arial" panose="020B0604020202020204" pitchFamily="34" charset="0"/>
              <a:buChar char="•"/>
            </a:pPr>
            <a:r>
              <a:rPr lang="zh-CN" altLang="en-US" sz="1400" dirty="0">
                <a:solidFill>
                  <a:srgbClr val="474747"/>
                </a:solidFill>
                <a:latin typeface="微软雅黑" panose="020B0503020204020204" pitchFamily="34" charset="-122"/>
                <a:ea typeface="微软雅黑" panose="020B0503020204020204" pitchFamily="34" charset="-122"/>
              </a:rPr>
              <a:t>负责开发无人机目标搜索算法并部署到机载开发板平台，同时负责无人机的硬件平台开发与部署</a:t>
            </a:r>
            <a:endParaRPr lang="en-US" altLang="zh-CN" sz="1400" dirty="0">
              <a:solidFill>
                <a:srgbClr val="474747"/>
              </a:solidFill>
              <a:latin typeface="微软雅黑" panose="020B0503020204020204" pitchFamily="34" charset="-122"/>
              <a:ea typeface="微软雅黑" panose="020B0503020204020204" pitchFamily="34" charset="-122"/>
            </a:endParaRPr>
          </a:p>
        </p:txBody>
      </p:sp>
      <p:cxnSp>
        <p:nvCxnSpPr>
          <p:cNvPr id="35" name="直接连接符 34">
            <a:extLst>
              <a:ext uri="{FF2B5EF4-FFF2-40B4-BE49-F238E27FC236}">
                <a16:creationId xmlns:a16="http://schemas.microsoft.com/office/drawing/2014/main" id="{CDE62C67-9FD1-5642-81A1-953F85EA6BF7}"/>
              </a:ext>
            </a:extLst>
          </p:cNvPr>
          <p:cNvCxnSpPr>
            <a:cxnSpLocks/>
          </p:cNvCxnSpPr>
          <p:nvPr/>
        </p:nvCxnSpPr>
        <p:spPr>
          <a:xfrm>
            <a:off x="4800263" y="2398896"/>
            <a:ext cx="4280742" cy="6786"/>
          </a:xfrm>
          <a:prstGeom prst="line">
            <a:avLst/>
          </a:prstGeom>
          <a:ln w="12700">
            <a:solidFill>
              <a:schemeClr val="accent5">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3" name="直接连接符 42">
            <a:extLst>
              <a:ext uri="{FF2B5EF4-FFF2-40B4-BE49-F238E27FC236}">
                <a16:creationId xmlns:a16="http://schemas.microsoft.com/office/drawing/2014/main" id="{E2815005-D47A-B5C5-25DA-E5D9F4E4B9E2}"/>
              </a:ext>
            </a:extLst>
          </p:cNvPr>
          <p:cNvCxnSpPr>
            <a:cxnSpLocks/>
          </p:cNvCxnSpPr>
          <p:nvPr/>
        </p:nvCxnSpPr>
        <p:spPr>
          <a:xfrm>
            <a:off x="4800263" y="3724568"/>
            <a:ext cx="4280742" cy="6786"/>
          </a:xfrm>
          <a:prstGeom prst="line">
            <a:avLst/>
          </a:prstGeom>
          <a:ln w="12700">
            <a:solidFill>
              <a:schemeClr val="accent5">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a16="http://schemas.microsoft.com/office/drawing/2014/main" id="{C69E64FA-0024-9382-D90A-509243DF2D35}"/>
              </a:ext>
            </a:extLst>
          </p:cNvPr>
          <p:cNvCxnSpPr>
            <a:cxnSpLocks/>
          </p:cNvCxnSpPr>
          <p:nvPr/>
        </p:nvCxnSpPr>
        <p:spPr>
          <a:xfrm>
            <a:off x="123754" y="3508668"/>
            <a:ext cx="4500224" cy="12737"/>
          </a:xfrm>
          <a:prstGeom prst="line">
            <a:avLst/>
          </a:prstGeom>
          <a:ln w="12700">
            <a:solidFill>
              <a:schemeClr val="accent5">
                <a:lumMod val="75000"/>
              </a:schemeClr>
            </a:solidFill>
            <a:prstDash val="dash"/>
          </a:ln>
        </p:spPr>
        <p:style>
          <a:lnRef idx="1">
            <a:schemeClr val="accent1"/>
          </a:lnRef>
          <a:fillRef idx="0">
            <a:schemeClr val="accent1"/>
          </a:fillRef>
          <a:effectRef idx="0">
            <a:schemeClr val="accent1"/>
          </a:effectRef>
          <a:fontRef idx="minor">
            <a:schemeClr val="tx1"/>
          </a:fontRef>
        </p:style>
      </p:cxnSp>
      <p:pic>
        <p:nvPicPr>
          <p:cNvPr id="46" name="图片 45">
            <a:extLst>
              <a:ext uri="{FF2B5EF4-FFF2-40B4-BE49-F238E27FC236}">
                <a16:creationId xmlns:a16="http://schemas.microsoft.com/office/drawing/2014/main" id="{139D889F-88CD-65AA-CED9-F4D685FECE0E}"/>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551297" y="3920889"/>
            <a:ext cx="1320465" cy="990349"/>
          </a:xfrm>
          <a:prstGeom prst="rect">
            <a:avLst/>
          </a:prstGeom>
        </p:spPr>
      </p:pic>
      <p:pic>
        <p:nvPicPr>
          <p:cNvPr id="47" name="图片 46">
            <a:extLst>
              <a:ext uri="{FF2B5EF4-FFF2-40B4-BE49-F238E27FC236}">
                <a16:creationId xmlns:a16="http://schemas.microsoft.com/office/drawing/2014/main" id="{60057136-5FF6-A308-91FB-67F4CA3246AD}"/>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944142" y="3917093"/>
            <a:ext cx="1333416" cy="1000062"/>
          </a:xfrm>
          <a:prstGeom prst="rect">
            <a:avLst/>
          </a:prstGeom>
        </p:spPr>
      </p:pic>
      <p:pic>
        <p:nvPicPr>
          <p:cNvPr id="50" name="图片 49">
            <a:extLst>
              <a:ext uri="{FF2B5EF4-FFF2-40B4-BE49-F238E27FC236}">
                <a16:creationId xmlns:a16="http://schemas.microsoft.com/office/drawing/2014/main" id="{95849BC1-FB47-A3E6-26B5-28223E207C51}"/>
              </a:ext>
            </a:extLst>
          </p:cNvPr>
          <p:cNvPicPr>
            <a:picLocks noChangeAspect="1"/>
          </p:cNvPicPr>
          <p:nvPr/>
        </p:nvPicPr>
        <p:blipFill>
          <a:blip r:embed="rId11"/>
          <a:stretch>
            <a:fillRect/>
          </a:stretch>
        </p:blipFill>
        <p:spPr>
          <a:xfrm>
            <a:off x="5361071" y="1058603"/>
            <a:ext cx="3159125" cy="1063391"/>
          </a:xfrm>
          <a:prstGeom prst="rect">
            <a:avLst/>
          </a:prstGeom>
        </p:spPr>
      </p:pic>
    </p:spTree>
    <p:extLst>
      <p:ext uri="{BB962C8B-B14F-4D97-AF65-F5344CB8AC3E}">
        <p14:creationId xmlns:p14="http://schemas.microsoft.com/office/powerpoint/2010/main" val="2028540020"/>
      </p:ext>
    </p:extLst>
  </p:cSld>
  <p:clrMapOvr>
    <a:masterClrMapping/>
  </p:clrMapOvr>
  <mc:AlternateContent xmlns:mc="http://schemas.openxmlformats.org/markup-compatibility/2006" xmlns:p14="http://schemas.microsoft.com/office/powerpoint/2010/main">
    <mc:Choice Requires="p14">
      <p:transition spd="slow" p14:dur="2000" advTm="23926"/>
    </mc:Choice>
    <mc:Fallback xmlns="">
      <p:transition spd="slow" advTm="2392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0"/>
                                        </p:tgtEl>
                                        <p:attrNameLst>
                                          <p:attrName>style.visibility</p:attrName>
                                        </p:attrNameLst>
                                      </p:cBhvr>
                                      <p:to>
                                        <p:strVal val="visible"/>
                                      </p:to>
                                    </p:set>
                                    <p:anim calcmode="lin" valueType="num">
                                      <p:cBhvr additive="base">
                                        <p:cTn id="7" dur="500" fill="hold"/>
                                        <p:tgtEl>
                                          <p:spTgt spid="50"/>
                                        </p:tgtEl>
                                        <p:attrNameLst>
                                          <p:attrName>ppt_x</p:attrName>
                                        </p:attrNameLst>
                                      </p:cBhvr>
                                      <p:tavLst>
                                        <p:tav tm="0">
                                          <p:val>
                                            <p:strVal val="#ppt_x"/>
                                          </p:val>
                                        </p:tav>
                                        <p:tav tm="100000">
                                          <p:val>
                                            <p:strVal val="#ppt_x"/>
                                          </p:val>
                                        </p:tav>
                                      </p:tavLst>
                                    </p:anim>
                                    <p:anim calcmode="lin" valueType="num">
                                      <p:cBhvr additive="base">
                                        <p:cTn id="8" dur="500" fill="hold"/>
                                        <p:tgtEl>
                                          <p:spTgt spid="5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xit" presetSubtype="4" fill="hold" nodeType="clickEffect">
                                  <p:stCondLst>
                                    <p:cond delay="0"/>
                                  </p:stCondLst>
                                  <p:childTnLst>
                                    <p:anim calcmode="lin" valueType="num">
                                      <p:cBhvr additive="base">
                                        <p:cTn id="12" dur="500"/>
                                        <p:tgtEl>
                                          <p:spTgt spid="50"/>
                                        </p:tgtEl>
                                        <p:attrNameLst>
                                          <p:attrName>ppt_x</p:attrName>
                                        </p:attrNameLst>
                                      </p:cBhvr>
                                      <p:tavLst>
                                        <p:tav tm="0">
                                          <p:val>
                                            <p:strVal val="ppt_x"/>
                                          </p:val>
                                        </p:tav>
                                        <p:tav tm="100000">
                                          <p:val>
                                            <p:strVal val="ppt_x"/>
                                          </p:val>
                                        </p:tav>
                                      </p:tavLst>
                                    </p:anim>
                                    <p:anim calcmode="lin" valueType="num">
                                      <p:cBhvr additive="base">
                                        <p:cTn id="13" dur="500"/>
                                        <p:tgtEl>
                                          <p:spTgt spid="50"/>
                                        </p:tgtEl>
                                        <p:attrNameLst>
                                          <p:attrName>ppt_y</p:attrName>
                                        </p:attrNameLst>
                                      </p:cBhvr>
                                      <p:tavLst>
                                        <p:tav tm="0">
                                          <p:val>
                                            <p:strVal val="ppt_y"/>
                                          </p:val>
                                        </p:tav>
                                        <p:tav tm="100000">
                                          <p:val>
                                            <p:strVal val="1+ppt_h/2"/>
                                          </p:val>
                                        </p:tav>
                                      </p:tavLst>
                                    </p:anim>
                                    <p:set>
                                      <p:cBhvr>
                                        <p:cTn id="14" dur="1" fill="hold">
                                          <p:stCondLst>
                                            <p:cond delay="499"/>
                                          </p:stCondLst>
                                        </p:cTn>
                                        <p:tgtEl>
                                          <p:spTgt spid="50"/>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6"/>
                                        </p:tgtEl>
                                        <p:attrNameLst>
                                          <p:attrName>style.visibility</p:attrName>
                                        </p:attrNameLst>
                                      </p:cBhvr>
                                      <p:to>
                                        <p:strVal val="visible"/>
                                      </p:to>
                                    </p:set>
                                    <p:anim calcmode="lin" valueType="num">
                                      <p:cBhvr additive="base">
                                        <p:cTn id="19" dur="500" fill="hold"/>
                                        <p:tgtEl>
                                          <p:spTgt spid="46"/>
                                        </p:tgtEl>
                                        <p:attrNameLst>
                                          <p:attrName>ppt_x</p:attrName>
                                        </p:attrNameLst>
                                      </p:cBhvr>
                                      <p:tavLst>
                                        <p:tav tm="0">
                                          <p:val>
                                            <p:strVal val="#ppt_x"/>
                                          </p:val>
                                        </p:tav>
                                        <p:tav tm="100000">
                                          <p:val>
                                            <p:strVal val="#ppt_x"/>
                                          </p:val>
                                        </p:tav>
                                      </p:tavLst>
                                    </p:anim>
                                    <p:anim calcmode="lin" valueType="num">
                                      <p:cBhvr additive="base">
                                        <p:cTn id="20" dur="500" fill="hold"/>
                                        <p:tgtEl>
                                          <p:spTgt spid="4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47"/>
                                        </p:tgtEl>
                                        <p:attrNameLst>
                                          <p:attrName>style.visibility</p:attrName>
                                        </p:attrNameLst>
                                      </p:cBhvr>
                                      <p:to>
                                        <p:strVal val="visible"/>
                                      </p:to>
                                    </p:set>
                                    <p:anim calcmode="lin" valueType="num">
                                      <p:cBhvr additive="base">
                                        <p:cTn id="25" dur="500" fill="hold"/>
                                        <p:tgtEl>
                                          <p:spTgt spid="47"/>
                                        </p:tgtEl>
                                        <p:attrNameLst>
                                          <p:attrName>ppt_x</p:attrName>
                                        </p:attrNameLst>
                                      </p:cBhvr>
                                      <p:tavLst>
                                        <p:tav tm="0">
                                          <p:val>
                                            <p:strVal val="#ppt_x"/>
                                          </p:val>
                                        </p:tav>
                                        <p:tav tm="100000">
                                          <p:val>
                                            <p:strVal val="#ppt_x"/>
                                          </p:val>
                                        </p:tav>
                                      </p:tavLst>
                                    </p:anim>
                                    <p:anim calcmode="lin" valueType="num">
                                      <p:cBhvr additive="base">
                                        <p:cTn id="26"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xit" presetSubtype="4" fill="hold" nodeType="clickEffect">
                                  <p:stCondLst>
                                    <p:cond delay="0"/>
                                  </p:stCondLst>
                                  <p:childTnLst>
                                    <p:anim calcmode="lin" valueType="num">
                                      <p:cBhvr additive="base">
                                        <p:cTn id="30" dur="500"/>
                                        <p:tgtEl>
                                          <p:spTgt spid="46"/>
                                        </p:tgtEl>
                                        <p:attrNameLst>
                                          <p:attrName>ppt_x</p:attrName>
                                        </p:attrNameLst>
                                      </p:cBhvr>
                                      <p:tavLst>
                                        <p:tav tm="0">
                                          <p:val>
                                            <p:strVal val="ppt_x"/>
                                          </p:val>
                                        </p:tav>
                                        <p:tav tm="100000">
                                          <p:val>
                                            <p:strVal val="ppt_x"/>
                                          </p:val>
                                        </p:tav>
                                      </p:tavLst>
                                    </p:anim>
                                    <p:anim calcmode="lin" valueType="num">
                                      <p:cBhvr additive="base">
                                        <p:cTn id="31" dur="500"/>
                                        <p:tgtEl>
                                          <p:spTgt spid="46"/>
                                        </p:tgtEl>
                                        <p:attrNameLst>
                                          <p:attrName>ppt_y</p:attrName>
                                        </p:attrNameLst>
                                      </p:cBhvr>
                                      <p:tavLst>
                                        <p:tav tm="0">
                                          <p:val>
                                            <p:strVal val="ppt_y"/>
                                          </p:val>
                                        </p:tav>
                                        <p:tav tm="100000">
                                          <p:val>
                                            <p:strVal val="1+ppt_h/2"/>
                                          </p:val>
                                        </p:tav>
                                      </p:tavLst>
                                    </p:anim>
                                    <p:set>
                                      <p:cBhvr>
                                        <p:cTn id="32" dur="1" fill="hold">
                                          <p:stCondLst>
                                            <p:cond delay="499"/>
                                          </p:stCondLst>
                                        </p:cTn>
                                        <p:tgtEl>
                                          <p:spTgt spid="46"/>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2" presetClass="exit" presetSubtype="4" fill="hold" nodeType="clickEffect">
                                  <p:stCondLst>
                                    <p:cond delay="0"/>
                                  </p:stCondLst>
                                  <p:childTnLst>
                                    <p:anim calcmode="lin" valueType="num">
                                      <p:cBhvr additive="base">
                                        <p:cTn id="36" dur="500"/>
                                        <p:tgtEl>
                                          <p:spTgt spid="47"/>
                                        </p:tgtEl>
                                        <p:attrNameLst>
                                          <p:attrName>ppt_x</p:attrName>
                                        </p:attrNameLst>
                                      </p:cBhvr>
                                      <p:tavLst>
                                        <p:tav tm="0">
                                          <p:val>
                                            <p:strVal val="ppt_x"/>
                                          </p:val>
                                        </p:tav>
                                        <p:tav tm="100000">
                                          <p:val>
                                            <p:strVal val="ppt_x"/>
                                          </p:val>
                                        </p:tav>
                                      </p:tavLst>
                                    </p:anim>
                                    <p:anim calcmode="lin" valueType="num">
                                      <p:cBhvr additive="base">
                                        <p:cTn id="37" dur="500"/>
                                        <p:tgtEl>
                                          <p:spTgt spid="47"/>
                                        </p:tgtEl>
                                        <p:attrNameLst>
                                          <p:attrName>ppt_y</p:attrName>
                                        </p:attrNameLst>
                                      </p:cBhvr>
                                      <p:tavLst>
                                        <p:tav tm="0">
                                          <p:val>
                                            <p:strVal val="ppt_y"/>
                                          </p:val>
                                        </p:tav>
                                        <p:tav tm="100000">
                                          <p:val>
                                            <p:strVal val="1+ppt_h/2"/>
                                          </p:val>
                                        </p:tav>
                                      </p:tavLst>
                                    </p:anim>
                                    <p:set>
                                      <p:cBhvr>
                                        <p:cTn id="38" dur="1" fill="hold">
                                          <p:stCondLst>
                                            <p:cond delay="499"/>
                                          </p:stCondLst>
                                        </p:cTn>
                                        <p:tgtEl>
                                          <p:spTgt spid="4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3779912" cy="514350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TextBox 2"/>
          <p:cNvSpPr txBox="1"/>
          <p:nvPr/>
        </p:nvSpPr>
        <p:spPr>
          <a:xfrm>
            <a:off x="1132840" y="3064510"/>
            <a:ext cx="1680210" cy="430530"/>
          </a:xfrm>
          <a:prstGeom prst="rect">
            <a:avLst/>
          </a:prstGeom>
          <a:noFill/>
        </p:spPr>
        <p:txBody>
          <a:bodyPr wrap="square" lIns="0" tIns="0" rIns="0" bIns="0" rtlCol="0">
            <a:spAutoFit/>
          </a:bodyPr>
          <a:lstStyle/>
          <a:p>
            <a:r>
              <a:rPr lang="zh-CN" altLang="en-US" sz="2800" dirty="0">
                <a:solidFill>
                  <a:schemeClr val="bg1"/>
                </a:solidFill>
                <a:latin typeface="华文新魏" panose="02010800040101010101" charset="-122"/>
                <a:ea typeface="华文新魏" panose="02010800040101010101" charset="-122"/>
              </a:rPr>
              <a:t>第二部分</a:t>
            </a:r>
          </a:p>
        </p:txBody>
      </p:sp>
      <p:sp>
        <p:nvSpPr>
          <p:cNvPr id="5" name="椭圆 4"/>
          <p:cNvSpPr/>
          <p:nvPr/>
        </p:nvSpPr>
        <p:spPr>
          <a:xfrm>
            <a:off x="1226820" y="1467485"/>
            <a:ext cx="1301115" cy="130111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a:off x="4623675" y="1917055"/>
            <a:ext cx="274777" cy="274777"/>
          </a:xfrm>
          <a:prstGeom prst="ellipse">
            <a:avLst/>
          </a:prstGeom>
          <a:solidFill>
            <a:schemeClr val="accent5">
              <a:lumMod val="75000"/>
            </a:schemeClr>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A3F6C"/>
              </a:solidFill>
            </a:endParaRPr>
          </a:p>
        </p:txBody>
      </p:sp>
      <p:sp>
        <p:nvSpPr>
          <p:cNvPr id="7" name="TextBox 1"/>
          <p:cNvSpPr txBox="1"/>
          <p:nvPr/>
        </p:nvSpPr>
        <p:spPr>
          <a:xfrm>
            <a:off x="4050030" y="1519108"/>
            <a:ext cx="5334000" cy="1198880"/>
          </a:xfrm>
          <a:prstGeom prst="rect">
            <a:avLst/>
          </a:prstGeom>
          <a:noFill/>
        </p:spPr>
        <p:txBody>
          <a:bodyPr wrap="square" rtlCol="0">
            <a:spAutoFit/>
          </a:bodyPr>
          <a:lstStyle/>
          <a:p>
            <a:pPr algn="ctr"/>
            <a:r>
              <a:rPr lang="zh-CN" altLang="en-US" sz="7200" b="1" dirty="0">
                <a:latin typeface="华文新魏" panose="02010800040101010101" charset="-122"/>
                <a:ea typeface="华文新魏" panose="02010800040101010101" charset="-122"/>
              </a:rPr>
              <a:t>工作介绍</a:t>
            </a:r>
          </a:p>
        </p:txBody>
      </p:sp>
      <p:pic>
        <p:nvPicPr>
          <p:cNvPr id="2" name="图片 1">
            <a:extLst>
              <a:ext uri="{FF2B5EF4-FFF2-40B4-BE49-F238E27FC236}">
                <a16:creationId xmlns:a16="http://schemas.microsoft.com/office/drawing/2014/main" id="{B7CC41BA-880D-2722-EC4D-A27B6251C3A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26819" y="1410183"/>
            <a:ext cx="1301116" cy="1301116"/>
          </a:xfrm>
          <a:prstGeom prst="rect">
            <a:avLst/>
          </a:prstGeom>
        </p:spPr>
      </p:pic>
    </p:spTree>
    <p:extLst>
      <p:ext uri="{BB962C8B-B14F-4D97-AF65-F5344CB8AC3E}">
        <p14:creationId xmlns:p14="http://schemas.microsoft.com/office/powerpoint/2010/main" val="1598245376"/>
      </p:ext>
    </p:extLst>
  </p:cSld>
  <p:clrMapOvr>
    <a:masterClrMapping/>
  </p:clrMapOvr>
  <mc:AlternateContent xmlns:mc="http://schemas.openxmlformats.org/markup-compatibility/2006" xmlns:p14="http://schemas.microsoft.com/office/powerpoint/2010/main">
    <mc:Choice Requires="p14">
      <p:transition spd="slow" p14:dur="2000" advTm="1997"/>
    </mc:Choice>
    <mc:Fallback xmlns="">
      <p:transition spd="slow" advTm="1997"/>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透彻剖析室内外激光SLAM算法与实战系列课程-激光SLAM精讲（下）">
            <a:extLst>
              <a:ext uri="{FF2B5EF4-FFF2-40B4-BE49-F238E27FC236}">
                <a16:creationId xmlns:a16="http://schemas.microsoft.com/office/drawing/2014/main" id="{062D5424-B908-88DA-2535-7DBE8FB5D6B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07123" y="3240491"/>
            <a:ext cx="2417553" cy="1510388"/>
          </a:xfrm>
          <a:prstGeom prst="rect">
            <a:avLst/>
          </a:prstGeom>
          <a:noFill/>
          <a:extLst>
            <a:ext uri="{909E8E84-426E-40DD-AFC4-6F175D3DCCD1}">
              <a14:hiddenFill xmlns:a14="http://schemas.microsoft.com/office/drawing/2010/main">
                <a:solidFill>
                  <a:srgbClr val="FFFFFF"/>
                </a:solidFill>
              </a14:hiddenFill>
            </a:ext>
          </a:extLst>
        </p:spPr>
      </p:pic>
      <p:sp>
        <p:nvSpPr>
          <p:cNvPr id="52" name="矩形 51"/>
          <p:cNvSpPr/>
          <p:nvPr/>
        </p:nvSpPr>
        <p:spPr>
          <a:xfrm>
            <a:off x="676163" y="865482"/>
            <a:ext cx="3365936" cy="343877"/>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500" b="1" dirty="0">
                <a:solidFill>
                  <a:schemeClr val="tx1">
                    <a:lumMod val="75000"/>
                    <a:lumOff val="25000"/>
                  </a:schemeClr>
                </a:solidFill>
                <a:latin typeface="微软雅黑" panose="020B0503020204020204" pitchFamily="34" charset="-122"/>
                <a:ea typeface="微软雅黑" panose="020B0503020204020204" pitchFamily="34" charset="-122"/>
              </a:rPr>
              <a:t>课题来源</a:t>
            </a:r>
          </a:p>
        </p:txBody>
      </p:sp>
      <p:sp>
        <p:nvSpPr>
          <p:cNvPr id="13" name="文本框 12">
            <a:extLst>
              <a:ext uri="{FF2B5EF4-FFF2-40B4-BE49-F238E27FC236}">
                <a16:creationId xmlns:a16="http://schemas.microsoft.com/office/drawing/2014/main" id="{EA4679A1-8068-DBE7-151E-364E40879772}"/>
              </a:ext>
            </a:extLst>
          </p:cNvPr>
          <p:cNvSpPr txBox="1"/>
          <p:nvPr/>
        </p:nvSpPr>
        <p:spPr>
          <a:xfrm>
            <a:off x="106704" y="1147815"/>
            <a:ext cx="4361209" cy="1144929"/>
          </a:xfrm>
          <a:prstGeom prst="rect">
            <a:avLst/>
          </a:prstGeom>
          <a:noFill/>
        </p:spPr>
        <p:txBody>
          <a:bodyPr wrap="square">
            <a:spAutoFit/>
          </a:bodyPr>
          <a:lstStyle/>
          <a:p>
            <a:pPr algn="just">
              <a:lnSpc>
                <a:spcPct val="125000"/>
              </a:lnSpc>
              <a:defRPr/>
            </a:pPr>
            <a:r>
              <a:rPr lang="zh-CN" altLang="en-US" sz="1400" dirty="0">
                <a:latin typeface="微软雅黑" panose="020B0503020204020204" pitchFamily="34" charset="-122"/>
                <a:ea typeface="微软雅黑" panose="020B0503020204020204" pitchFamily="34" charset="-122"/>
                <a:cs typeface="+mn-ea"/>
                <a:sym typeface="+mn-lt"/>
              </a:rPr>
              <a:t>本研究课题来源于国家重点研发计划</a:t>
            </a:r>
            <a:r>
              <a:rPr lang="en-US" altLang="zh-CN" sz="1400" dirty="0">
                <a:solidFill>
                  <a:schemeClr val="tx1"/>
                </a:solidFill>
                <a:latin typeface="微软雅黑" panose="020B0503020204020204" pitchFamily="34" charset="-122"/>
                <a:ea typeface="微软雅黑" panose="020B0503020204020204" pitchFamily="34" charset="-122"/>
                <a:cs typeface="+mn-ea"/>
                <a:sym typeface="+mn-lt"/>
              </a:rPr>
              <a:t>《</a:t>
            </a:r>
            <a:r>
              <a:rPr lang="zh-CN" altLang="en-US" sz="1400" b="1" dirty="0">
                <a:solidFill>
                  <a:schemeClr val="accent1">
                    <a:lumMod val="75000"/>
                  </a:schemeClr>
                </a:solidFill>
                <a:latin typeface="微软雅黑" panose="020B0503020204020204" pitchFamily="34" charset="-122"/>
                <a:ea typeface="微软雅黑" panose="020B0503020204020204" pitchFamily="34" charset="-122"/>
                <a:sym typeface="+mn-lt"/>
              </a:rPr>
              <a:t>建筑与市政公用设施智慧运维理论与方法</a:t>
            </a:r>
            <a:r>
              <a:rPr lang="en-US" altLang="zh-CN" sz="1400" dirty="0">
                <a:solidFill>
                  <a:schemeClr val="tx1"/>
                </a:solidFill>
                <a:latin typeface="微软雅黑" panose="020B0503020204020204" pitchFamily="34" charset="-122"/>
                <a:ea typeface="微软雅黑" panose="020B0503020204020204" pitchFamily="34" charset="-122"/>
                <a:cs typeface="+mn-ea"/>
                <a:sym typeface="+mn-lt"/>
              </a:rPr>
              <a:t>》(2022YFC3801100)</a:t>
            </a:r>
            <a:r>
              <a:rPr lang="zh-CN" altLang="en-US" sz="1400" dirty="0">
                <a:solidFill>
                  <a:schemeClr val="tx1"/>
                </a:solidFill>
                <a:latin typeface="微软雅黑" panose="020B0503020204020204" pitchFamily="34" charset="-122"/>
                <a:ea typeface="微软雅黑" panose="020B0503020204020204" pitchFamily="34" charset="-122"/>
                <a:cs typeface="+mn-ea"/>
                <a:sym typeface="+mn-lt"/>
              </a:rPr>
              <a:t>。本研究的成果可以为未来物联网无障碍服务平台及智能终端提供相关技术方案</a:t>
            </a:r>
          </a:p>
        </p:txBody>
      </p:sp>
      <p:sp>
        <p:nvSpPr>
          <p:cNvPr id="15" name="矩形 14">
            <a:extLst>
              <a:ext uri="{FF2B5EF4-FFF2-40B4-BE49-F238E27FC236}">
                <a16:creationId xmlns:a16="http://schemas.microsoft.com/office/drawing/2014/main" id="{CF08DBE5-F5EA-74A6-1E5D-8323536FC139}"/>
              </a:ext>
            </a:extLst>
          </p:cNvPr>
          <p:cNvSpPr/>
          <p:nvPr/>
        </p:nvSpPr>
        <p:spPr>
          <a:xfrm>
            <a:off x="5101901" y="865482"/>
            <a:ext cx="3365936" cy="343877"/>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500" b="1" dirty="0">
                <a:solidFill>
                  <a:schemeClr val="tx1">
                    <a:lumMod val="75000"/>
                    <a:lumOff val="25000"/>
                  </a:schemeClr>
                </a:solidFill>
                <a:latin typeface="微软雅黑" panose="020B0503020204020204" pitchFamily="34" charset="-122"/>
                <a:ea typeface="微软雅黑" panose="020B0503020204020204" pitchFamily="34" charset="-122"/>
              </a:rPr>
              <a:t>课题研究背景</a:t>
            </a:r>
          </a:p>
        </p:txBody>
      </p:sp>
      <p:sp>
        <p:nvSpPr>
          <p:cNvPr id="18" name="文本框 17">
            <a:extLst>
              <a:ext uri="{FF2B5EF4-FFF2-40B4-BE49-F238E27FC236}">
                <a16:creationId xmlns:a16="http://schemas.microsoft.com/office/drawing/2014/main" id="{FE48D678-6D8D-3342-48E3-3C1D6E544AF6}"/>
              </a:ext>
            </a:extLst>
          </p:cNvPr>
          <p:cNvSpPr txBox="1"/>
          <p:nvPr/>
        </p:nvSpPr>
        <p:spPr>
          <a:xfrm>
            <a:off x="4790505" y="3274966"/>
            <a:ext cx="3988728" cy="328936"/>
          </a:xfrm>
          <a:prstGeom prst="rect">
            <a:avLst/>
          </a:prstGeom>
          <a:noFill/>
        </p:spPr>
        <p:txBody>
          <a:bodyPr wrap="square">
            <a:spAutoFit/>
          </a:bodyPr>
          <a:lstStyle/>
          <a:p>
            <a:pPr algn="ctr">
              <a:lnSpc>
                <a:spcPct val="120000"/>
              </a:lnSpc>
              <a:defRPr/>
            </a:pPr>
            <a:r>
              <a:rPr lang="zh-CN" altLang="en-US" sz="1400" b="1" dirty="0">
                <a:solidFill>
                  <a:schemeClr val="accent1">
                    <a:lumMod val="75000"/>
                  </a:schemeClr>
                </a:solidFill>
                <a:latin typeface="微软雅黑" panose="020B0503020204020204" pitchFamily="34" charset="-122"/>
                <a:ea typeface="微软雅黑" panose="020B0503020204020204" pitchFamily="34" charset="-122"/>
                <a:sym typeface="+mn-lt"/>
              </a:rPr>
              <a:t>使用视觉信息确定当前设备的位置成为了热点</a:t>
            </a:r>
          </a:p>
        </p:txBody>
      </p:sp>
      <p:pic>
        <p:nvPicPr>
          <p:cNvPr id="1026" name="Picture 2">
            <a:extLst>
              <a:ext uri="{FF2B5EF4-FFF2-40B4-BE49-F238E27FC236}">
                <a16:creationId xmlns:a16="http://schemas.microsoft.com/office/drawing/2014/main" id="{671F7151-D88E-72EB-AAC3-09DE149FE043}"/>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003820" y="3709312"/>
            <a:ext cx="1902262" cy="106981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BCBECC99-1847-323D-002B-EAFB79420768}"/>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075829" y="3709312"/>
            <a:ext cx="1571701" cy="106981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WiFI 定位技术 深度视角（1）">
            <a:extLst>
              <a:ext uri="{FF2B5EF4-FFF2-40B4-BE49-F238E27FC236}">
                <a16:creationId xmlns:a16="http://schemas.microsoft.com/office/drawing/2014/main" id="{68B75B59-0462-9EA8-0390-FE867A22296F}"/>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882892" y="1334115"/>
            <a:ext cx="1539353" cy="144481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UWB室内定位技术展现精准定位风采「四相科技有限公司 」">
            <a:extLst>
              <a:ext uri="{FF2B5EF4-FFF2-40B4-BE49-F238E27FC236}">
                <a16:creationId xmlns:a16="http://schemas.microsoft.com/office/drawing/2014/main" id="{9BF8F35D-8774-61C2-8050-E90517E128A4}"/>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906082" y="1363096"/>
            <a:ext cx="1871320" cy="1323239"/>
          </a:xfrm>
          <a:prstGeom prst="rect">
            <a:avLst/>
          </a:prstGeom>
          <a:noFill/>
          <a:extLst>
            <a:ext uri="{909E8E84-426E-40DD-AFC4-6F175D3DCCD1}">
              <a14:hiddenFill xmlns:a14="http://schemas.microsoft.com/office/drawing/2010/main">
                <a:solidFill>
                  <a:srgbClr val="FFFFFF"/>
                </a:solidFill>
              </a14:hiddenFill>
            </a:ext>
          </a:extLst>
        </p:spPr>
      </p:pic>
      <p:pic>
        <p:nvPicPr>
          <p:cNvPr id="2" name="图片 1">
            <a:extLst>
              <a:ext uri="{FF2B5EF4-FFF2-40B4-BE49-F238E27FC236}">
                <a16:creationId xmlns:a16="http://schemas.microsoft.com/office/drawing/2014/main" id="{98EB4A15-65AE-0A2A-E802-79D73305C4AB}"/>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34423" y="2310121"/>
            <a:ext cx="2070660" cy="1153358"/>
          </a:xfrm>
          <a:prstGeom prst="rect">
            <a:avLst/>
          </a:prstGeom>
        </p:spPr>
      </p:pic>
      <p:sp>
        <p:nvSpPr>
          <p:cNvPr id="4" name="文本框 3">
            <a:extLst>
              <a:ext uri="{FF2B5EF4-FFF2-40B4-BE49-F238E27FC236}">
                <a16:creationId xmlns:a16="http://schemas.microsoft.com/office/drawing/2014/main" id="{DFFFA943-35EC-79E7-C2CB-3895DDFDA5BE}"/>
              </a:ext>
            </a:extLst>
          </p:cNvPr>
          <p:cNvSpPr txBox="1"/>
          <p:nvPr/>
        </p:nvSpPr>
        <p:spPr>
          <a:xfrm>
            <a:off x="5134562" y="2729582"/>
            <a:ext cx="1292884" cy="328936"/>
          </a:xfrm>
          <a:prstGeom prst="rect">
            <a:avLst/>
          </a:prstGeom>
          <a:noFill/>
        </p:spPr>
        <p:txBody>
          <a:bodyPr wrap="square">
            <a:spAutoFit/>
          </a:bodyPr>
          <a:lstStyle/>
          <a:p>
            <a:pPr algn="ctr">
              <a:lnSpc>
                <a:spcPct val="120000"/>
              </a:lnSpc>
              <a:defRPr/>
            </a:pPr>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sym typeface="+mn-lt"/>
              </a:rPr>
              <a:t>WIFI</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sym typeface="+mn-lt"/>
              </a:rPr>
              <a:t>指纹定位</a:t>
            </a:r>
          </a:p>
        </p:txBody>
      </p:sp>
      <p:sp>
        <p:nvSpPr>
          <p:cNvPr id="5" name="文本框 4">
            <a:extLst>
              <a:ext uri="{FF2B5EF4-FFF2-40B4-BE49-F238E27FC236}">
                <a16:creationId xmlns:a16="http://schemas.microsoft.com/office/drawing/2014/main" id="{0283EEC1-801B-3FF3-CBD0-2DE76A0EF87A}"/>
              </a:ext>
            </a:extLst>
          </p:cNvPr>
          <p:cNvSpPr txBox="1"/>
          <p:nvPr/>
        </p:nvSpPr>
        <p:spPr>
          <a:xfrm>
            <a:off x="7075829" y="2665859"/>
            <a:ext cx="1571701" cy="328936"/>
          </a:xfrm>
          <a:prstGeom prst="rect">
            <a:avLst/>
          </a:prstGeom>
          <a:noFill/>
        </p:spPr>
        <p:txBody>
          <a:bodyPr wrap="square">
            <a:spAutoFit/>
          </a:bodyPr>
          <a:lstStyle/>
          <a:p>
            <a:pPr algn="ctr">
              <a:lnSpc>
                <a:spcPct val="120000"/>
              </a:lnSpc>
              <a:defRPr/>
            </a:pP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sym typeface="+mn-lt"/>
              </a:rPr>
              <a:t>短距离无线通信</a:t>
            </a:r>
          </a:p>
        </p:txBody>
      </p:sp>
      <p:sp>
        <p:nvSpPr>
          <p:cNvPr id="7" name="矩形 6">
            <a:extLst>
              <a:ext uri="{FF2B5EF4-FFF2-40B4-BE49-F238E27FC236}">
                <a16:creationId xmlns:a16="http://schemas.microsoft.com/office/drawing/2014/main" id="{4388A8FE-1D2E-68B2-270D-41937B504BB2}"/>
              </a:ext>
            </a:extLst>
          </p:cNvPr>
          <p:cNvSpPr/>
          <p:nvPr/>
        </p:nvSpPr>
        <p:spPr>
          <a:xfrm>
            <a:off x="53612" y="616"/>
            <a:ext cx="106186" cy="550394"/>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矩形 7">
            <a:extLst>
              <a:ext uri="{FF2B5EF4-FFF2-40B4-BE49-F238E27FC236}">
                <a16:creationId xmlns:a16="http://schemas.microsoft.com/office/drawing/2014/main" id="{BFD31217-7925-7BC9-7831-95966E171497}"/>
              </a:ext>
            </a:extLst>
          </p:cNvPr>
          <p:cNvSpPr/>
          <p:nvPr/>
        </p:nvSpPr>
        <p:spPr>
          <a:xfrm>
            <a:off x="213995" y="616"/>
            <a:ext cx="2043260" cy="550394"/>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五边形 6">
            <a:extLst>
              <a:ext uri="{FF2B5EF4-FFF2-40B4-BE49-F238E27FC236}">
                <a16:creationId xmlns:a16="http://schemas.microsoft.com/office/drawing/2014/main" id="{0830AD6B-ADCF-E64B-A382-817E2ABA8764}"/>
              </a:ext>
            </a:extLst>
          </p:cNvPr>
          <p:cNvSpPr/>
          <p:nvPr/>
        </p:nvSpPr>
        <p:spPr>
          <a:xfrm>
            <a:off x="2256151" y="0"/>
            <a:ext cx="6123715" cy="553223"/>
          </a:xfrm>
          <a:prstGeom prst="homePlate">
            <a:avLst/>
          </a:prstGeom>
          <a:solidFill>
            <a:schemeClr val="accent5">
              <a:lumMod val="75000"/>
            </a:schemeClr>
          </a:solidFill>
          <a:ln w="25400" cap="flat" cmpd="sng" algn="ctr">
            <a:noFill/>
            <a:prstDash val="solid"/>
          </a:ln>
          <a:effectLst/>
        </p:spPr>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165" algn="l" defTabSz="914400" rtl="0" eaLnBrk="1" latinLnBrk="0" hangingPunct="1">
              <a:defRPr sz="1800" kern="1200">
                <a:solidFill>
                  <a:schemeClr val="lt1"/>
                </a:solidFill>
                <a:latin typeface="+mn-lt"/>
                <a:ea typeface="+mn-ea"/>
                <a:cs typeface="+mn-cs"/>
              </a:defRPr>
            </a:lvl5pPr>
            <a:lvl6pPr marL="2285365" algn="l" defTabSz="914400" rtl="0" eaLnBrk="1" latinLnBrk="0" hangingPunct="1">
              <a:defRPr sz="1800" kern="1200">
                <a:solidFill>
                  <a:schemeClr val="lt1"/>
                </a:solidFill>
                <a:latin typeface="+mn-lt"/>
                <a:ea typeface="+mn-ea"/>
                <a:cs typeface="+mn-cs"/>
              </a:defRPr>
            </a:lvl6pPr>
            <a:lvl7pPr marL="2742565" algn="l" defTabSz="914400" rtl="0" eaLnBrk="1" latinLnBrk="0" hangingPunct="1">
              <a:defRPr sz="1800" kern="1200">
                <a:solidFill>
                  <a:schemeClr val="lt1"/>
                </a:solidFill>
                <a:latin typeface="+mn-lt"/>
                <a:ea typeface="+mn-ea"/>
                <a:cs typeface="+mn-cs"/>
              </a:defRPr>
            </a:lvl7pPr>
            <a:lvl8pPr marL="3199765" algn="l" defTabSz="914400" rtl="0" eaLnBrk="1" latinLnBrk="0" hangingPunct="1">
              <a:defRPr sz="1800" kern="1200">
                <a:solidFill>
                  <a:schemeClr val="lt1"/>
                </a:solidFill>
                <a:latin typeface="+mn-lt"/>
                <a:ea typeface="+mn-ea"/>
                <a:cs typeface="+mn-cs"/>
              </a:defRPr>
            </a:lvl8pPr>
            <a:lvl9pPr marL="3656965" algn="l" defTabSz="914400" rtl="0" eaLnBrk="1" latinLnBrk="0" hangingPunct="1">
              <a:defRPr sz="1800" kern="1200">
                <a:solidFill>
                  <a:schemeClr val="lt1"/>
                </a:solidFill>
                <a:latin typeface="+mn-lt"/>
                <a:ea typeface="+mn-ea"/>
                <a:cs typeface="+mn-cs"/>
              </a:defRPr>
            </a:lvl9pPr>
          </a:lstStyle>
          <a:p>
            <a:pPr algn="ctr" defTabSz="685800">
              <a:defRPr/>
            </a:pPr>
            <a:endParaRPr lang="zh-CN" altLang="en-US" sz="1350">
              <a:solidFill>
                <a:srgbClr val="FFFFFF"/>
              </a:solidFill>
              <a:cs typeface="+mn-ea"/>
              <a:sym typeface="+mn-lt"/>
            </a:endParaRPr>
          </a:p>
        </p:txBody>
      </p:sp>
      <p:pic>
        <p:nvPicPr>
          <p:cNvPr id="11" name="图片 10">
            <a:extLst>
              <a:ext uri="{FF2B5EF4-FFF2-40B4-BE49-F238E27FC236}">
                <a16:creationId xmlns:a16="http://schemas.microsoft.com/office/drawing/2014/main" id="{BB95A125-9BF8-5E8E-B809-8C59648401F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422042" y="-25814"/>
            <a:ext cx="679782" cy="679782"/>
          </a:xfrm>
          <a:prstGeom prst="rect">
            <a:avLst/>
          </a:prstGeom>
        </p:spPr>
      </p:pic>
      <p:sp>
        <p:nvSpPr>
          <p:cNvPr id="12" name="TextBox 34">
            <a:extLst>
              <a:ext uri="{FF2B5EF4-FFF2-40B4-BE49-F238E27FC236}">
                <a16:creationId xmlns:a16="http://schemas.microsoft.com/office/drawing/2014/main" id="{76E6F4D2-F8BF-ED80-5CC8-9147C6EA588D}"/>
              </a:ext>
            </a:extLst>
          </p:cNvPr>
          <p:cNvSpPr txBox="1"/>
          <p:nvPr/>
        </p:nvSpPr>
        <p:spPr>
          <a:xfrm>
            <a:off x="481306" y="56041"/>
            <a:ext cx="6071894" cy="461665"/>
          </a:xfrm>
          <a:prstGeom prst="rect">
            <a:avLst/>
          </a:prstGeom>
          <a:noFill/>
        </p:spPr>
        <p:txBody>
          <a:bodyPr wrap="square" rtlCol="0">
            <a:spAutoFit/>
          </a:bodyPr>
          <a:lstStyle/>
          <a:p>
            <a:r>
              <a:rPr lang="zh-CN" altLang="en-US" sz="2400" b="1" spc="300" dirty="0">
                <a:solidFill>
                  <a:schemeClr val="bg1"/>
                </a:solidFill>
                <a:latin typeface="微软雅黑" panose="020B0503020204020204" pitchFamily="34" charset="-122"/>
                <a:ea typeface="微软雅黑" panose="020B0503020204020204" pitchFamily="34" charset="-122"/>
              </a:rPr>
              <a:t>工作介绍</a:t>
            </a:r>
            <a:r>
              <a:rPr lang="en-US" altLang="zh-CN" sz="2400" b="1" spc="300" dirty="0">
                <a:solidFill>
                  <a:schemeClr val="bg1"/>
                </a:solidFill>
                <a:latin typeface="微软雅黑" panose="020B0503020204020204" pitchFamily="34" charset="-122"/>
                <a:ea typeface="微软雅黑" panose="020B0503020204020204" pitchFamily="34" charset="-122"/>
              </a:rPr>
              <a:t>-</a:t>
            </a:r>
            <a:r>
              <a:rPr lang="zh-CN" altLang="en-US" sz="2400" b="1" spc="300" dirty="0">
                <a:solidFill>
                  <a:schemeClr val="bg1"/>
                </a:solidFill>
                <a:latin typeface="微软雅黑" panose="020B0503020204020204" pitchFamily="34" charset="-122"/>
                <a:ea typeface="微软雅黑" panose="020B0503020204020204" pitchFamily="34" charset="-122"/>
              </a:rPr>
              <a:t>课题来源与背景（</a:t>
            </a:r>
            <a:r>
              <a:rPr lang="en-US" altLang="zh-CN" sz="2400" b="1" spc="300" dirty="0">
                <a:solidFill>
                  <a:schemeClr val="bg1"/>
                </a:solidFill>
                <a:latin typeface="微软雅黑" panose="020B0503020204020204" pitchFamily="34" charset="-122"/>
                <a:ea typeface="微软雅黑" panose="020B0503020204020204" pitchFamily="34" charset="-122"/>
              </a:rPr>
              <a:t>1/12</a:t>
            </a:r>
            <a:r>
              <a:rPr lang="zh-CN" altLang="en-US" sz="2400" b="1" spc="300" dirty="0">
                <a:solidFill>
                  <a:schemeClr val="bg1"/>
                </a:solidFill>
                <a:latin typeface="微软雅黑" panose="020B0503020204020204" pitchFamily="34" charset="-122"/>
                <a:ea typeface="微软雅黑" panose="020B0503020204020204" pitchFamily="34" charset="-122"/>
              </a:rPr>
              <a:t>）</a:t>
            </a:r>
          </a:p>
        </p:txBody>
      </p:sp>
      <p:cxnSp>
        <p:nvCxnSpPr>
          <p:cNvPr id="16" name="直接连接符 15">
            <a:extLst>
              <a:ext uri="{FF2B5EF4-FFF2-40B4-BE49-F238E27FC236}">
                <a16:creationId xmlns:a16="http://schemas.microsoft.com/office/drawing/2014/main" id="{C8066A8F-08F6-6FF0-C353-600488C31877}"/>
              </a:ext>
            </a:extLst>
          </p:cNvPr>
          <p:cNvCxnSpPr>
            <a:cxnSpLocks/>
          </p:cNvCxnSpPr>
          <p:nvPr/>
        </p:nvCxnSpPr>
        <p:spPr>
          <a:xfrm>
            <a:off x="0" y="723464"/>
            <a:ext cx="9146843" cy="0"/>
          </a:xfrm>
          <a:prstGeom prst="line">
            <a:avLst/>
          </a:prstGeom>
          <a:ln w="28575">
            <a:solidFill>
              <a:schemeClr val="accent5">
                <a:lumMod val="75000"/>
              </a:schemeClr>
            </a:solidFill>
            <a:prstDash val="solid"/>
          </a:ln>
        </p:spPr>
        <p:style>
          <a:lnRef idx="1">
            <a:schemeClr val="accent1"/>
          </a:lnRef>
          <a:fillRef idx="0">
            <a:schemeClr val="accent1"/>
          </a:fillRef>
          <a:effectRef idx="0">
            <a:schemeClr val="accent1"/>
          </a:effectRef>
          <a:fontRef idx="minor">
            <a:schemeClr val="tx1"/>
          </a:fontRef>
        </p:style>
      </p:cxnSp>
      <p:sp>
        <p:nvSpPr>
          <p:cNvPr id="17" name="矩形: 圆角 16">
            <a:extLst>
              <a:ext uri="{FF2B5EF4-FFF2-40B4-BE49-F238E27FC236}">
                <a16:creationId xmlns:a16="http://schemas.microsoft.com/office/drawing/2014/main" id="{B7EE0B2B-AC7B-5C4C-DBDA-36D5BA8A89DF}"/>
              </a:ext>
            </a:extLst>
          </p:cNvPr>
          <p:cNvSpPr/>
          <p:nvPr/>
        </p:nvSpPr>
        <p:spPr>
          <a:xfrm>
            <a:off x="106705" y="807651"/>
            <a:ext cx="4361210" cy="4317791"/>
          </a:xfrm>
          <a:prstGeom prst="roundRect">
            <a:avLst>
              <a:gd name="adj" fmla="val 3137"/>
            </a:avLst>
          </a:prstGeom>
          <a:noFill/>
          <a:ln>
            <a:solidFill>
              <a:schemeClr val="accent5">
                <a:lumMod val="75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圆角 19">
            <a:extLst>
              <a:ext uri="{FF2B5EF4-FFF2-40B4-BE49-F238E27FC236}">
                <a16:creationId xmlns:a16="http://schemas.microsoft.com/office/drawing/2014/main" id="{1F776089-1EDD-04FD-706C-C433EB0400DF}"/>
              </a:ext>
            </a:extLst>
          </p:cNvPr>
          <p:cNvSpPr/>
          <p:nvPr/>
        </p:nvSpPr>
        <p:spPr>
          <a:xfrm>
            <a:off x="4598289" y="805680"/>
            <a:ext cx="4503535" cy="4317791"/>
          </a:xfrm>
          <a:prstGeom prst="roundRect">
            <a:avLst>
              <a:gd name="adj" fmla="val 3137"/>
            </a:avLst>
          </a:prstGeom>
          <a:noFill/>
          <a:ln>
            <a:solidFill>
              <a:schemeClr val="accent5">
                <a:lumMod val="75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extLst>
      <p:ext uri="{BB962C8B-B14F-4D97-AF65-F5344CB8AC3E}">
        <p14:creationId xmlns:p14="http://schemas.microsoft.com/office/powerpoint/2010/main" val="268706882"/>
      </p:ext>
    </p:extLst>
  </p:cSld>
  <p:clrMapOvr>
    <a:masterClrMapping/>
  </p:clrMapOvr>
  <mc:AlternateContent xmlns:mc="http://schemas.openxmlformats.org/markup-compatibility/2006" xmlns:p14="http://schemas.microsoft.com/office/powerpoint/2010/main">
    <mc:Choice Requires="p14">
      <p:transition p14:dur="0" advTm="50096"/>
    </mc:Choice>
    <mc:Fallback xmlns="">
      <p:transition advTm="50096"/>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矩形 51"/>
          <p:cNvSpPr/>
          <p:nvPr/>
        </p:nvSpPr>
        <p:spPr>
          <a:xfrm>
            <a:off x="241924" y="879780"/>
            <a:ext cx="4272597" cy="328936"/>
          </a:xfrm>
          <a:prstGeom prst="rect">
            <a:avLst/>
          </a:prstGeom>
        </p:spPr>
        <p:txBody>
          <a:bodyPr wrap="square">
            <a:spAutoFit/>
            <a:scene3d>
              <a:camera prst="orthographicFront"/>
              <a:lightRig rig="threePt" dir="t"/>
            </a:scene3d>
            <a:sp3d contourW="12700"/>
          </a:bodyPr>
          <a:lstStyle/>
          <a:p>
            <a:pPr algn="ctr">
              <a:lnSpc>
                <a:spcPct val="120000"/>
              </a:lnSpc>
              <a:defRPr/>
            </a:pP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视觉定位高质量图像需求受限于信道传输瓶颈</a:t>
            </a:r>
          </a:p>
        </p:txBody>
      </p:sp>
      <p:sp>
        <p:nvSpPr>
          <p:cNvPr id="35" name="矩形 34">
            <a:extLst>
              <a:ext uri="{FF2B5EF4-FFF2-40B4-BE49-F238E27FC236}">
                <a16:creationId xmlns:a16="http://schemas.microsoft.com/office/drawing/2014/main" id="{A61F69A3-AB53-A58B-5DBD-9358644FFE03}"/>
              </a:ext>
            </a:extLst>
          </p:cNvPr>
          <p:cNvSpPr/>
          <p:nvPr/>
        </p:nvSpPr>
        <p:spPr>
          <a:xfrm>
            <a:off x="4738748" y="866258"/>
            <a:ext cx="4197235" cy="328936"/>
          </a:xfrm>
          <a:prstGeom prst="rect">
            <a:avLst/>
          </a:prstGeom>
          <a:noFill/>
        </p:spPr>
        <p:txBody>
          <a:bodyPr wrap="square">
            <a:spAutoFit/>
            <a:scene3d>
              <a:camera prst="orthographicFront"/>
              <a:lightRig rig="threePt" dir="t"/>
            </a:scene3d>
            <a:sp3d contourW="12700"/>
          </a:bodyPr>
          <a:lstStyle/>
          <a:p>
            <a:pPr algn="ctr">
              <a:lnSpc>
                <a:spcPct val="120000"/>
              </a:lnSpc>
              <a:defRPr/>
            </a:pP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位姿求解精度受限于弱纹理图像特征点提取困难</a:t>
            </a:r>
          </a:p>
        </p:txBody>
      </p:sp>
      <p:sp>
        <p:nvSpPr>
          <p:cNvPr id="3" name="文本框 2">
            <a:extLst>
              <a:ext uri="{FF2B5EF4-FFF2-40B4-BE49-F238E27FC236}">
                <a16:creationId xmlns:a16="http://schemas.microsoft.com/office/drawing/2014/main" id="{E3B82AEC-1441-6899-24DB-375F431FE064}"/>
              </a:ext>
            </a:extLst>
          </p:cNvPr>
          <p:cNvSpPr txBox="1"/>
          <p:nvPr/>
        </p:nvSpPr>
        <p:spPr>
          <a:xfrm>
            <a:off x="4667250" y="3075260"/>
            <a:ext cx="4197235" cy="875624"/>
          </a:xfrm>
          <a:prstGeom prst="rect">
            <a:avLst/>
          </a:prstGeom>
          <a:noFill/>
        </p:spPr>
        <p:txBody>
          <a:bodyPr wrap="square" rtlCol="0">
            <a:spAutoFit/>
          </a:bodyPr>
          <a:lstStyle/>
          <a:p>
            <a:pPr marL="285750" indent="-285750" algn="just">
              <a:lnSpc>
                <a:spcPct val="125000"/>
              </a:lnSpc>
              <a:buFont typeface="Wingdings" panose="05000000000000000000" pitchFamily="2" charset="2"/>
              <a:buChar char="Ø"/>
              <a:defRPr/>
            </a:pP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cs typeface="+mn-ea"/>
              </a:rPr>
              <a:t>在室内定位场景中经常出现</a:t>
            </a:r>
            <a:r>
              <a:rPr lang="zh-CN" altLang="en-US" sz="1400" b="1" dirty="0">
                <a:solidFill>
                  <a:schemeClr val="accent5">
                    <a:lumMod val="75000"/>
                  </a:schemeClr>
                </a:solidFill>
                <a:latin typeface="微软雅黑" panose="020B0503020204020204" pitchFamily="34" charset="-122"/>
                <a:ea typeface="微软雅黑" panose="020B0503020204020204" pitchFamily="34" charset="-122"/>
                <a:cs typeface="+mn-ea"/>
              </a:rPr>
              <a:t>没有显著纹理</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cs typeface="+mn-ea"/>
              </a:rPr>
              <a:t>的场景，特征点提取困难，往往会导致匹配出现错误。</a:t>
            </a:r>
            <a:endPar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cs typeface="+mn-ea"/>
            </a:endParaRPr>
          </a:p>
        </p:txBody>
      </p:sp>
      <p:pic>
        <p:nvPicPr>
          <p:cNvPr id="22" name="图片 21">
            <a:extLst>
              <a:ext uri="{FF2B5EF4-FFF2-40B4-BE49-F238E27FC236}">
                <a16:creationId xmlns:a16="http://schemas.microsoft.com/office/drawing/2014/main" id="{E35FB80B-9DDD-310E-DBFD-D6B01077C15F}"/>
              </a:ext>
            </a:extLst>
          </p:cNvPr>
          <p:cNvPicPr>
            <a:picLocks noChangeAspect="1"/>
          </p:cNvPicPr>
          <p:nvPr/>
        </p:nvPicPr>
        <p:blipFill>
          <a:blip r:embed="rId4"/>
          <a:stretch>
            <a:fillRect/>
          </a:stretch>
        </p:blipFill>
        <p:spPr>
          <a:xfrm>
            <a:off x="4930557" y="1366118"/>
            <a:ext cx="3858824" cy="1433852"/>
          </a:xfrm>
          <a:prstGeom prst="rect">
            <a:avLst/>
          </a:prstGeom>
        </p:spPr>
      </p:pic>
      <p:pic>
        <p:nvPicPr>
          <p:cNvPr id="24" name="图片 23">
            <a:extLst>
              <a:ext uri="{FF2B5EF4-FFF2-40B4-BE49-F238E27FC236}">
                <a16:creationId xmlns:a16="http://schemas.microsoft.com/office/drawing/2014/main" id="{CFF2EAAA-9947-F764-4178-CEA142724264}"/>
              </a:ext>
            </a:extLst>
          </p:cNvPr>
          <p:cNvPicPr>
            <a:picLocks noChangeAspect="1"/>
          </p:cNvPicPr>
          <p:nvPr/>
        </p:nvPicPr>
        <p:blipFill>
          <a:blip r:embed="rId5"/>
          <a:stretch>
            <a:fillRect/>
          </a:stretch>
        </p:blipFill>
        <p:spPr>
          <a:xfrm>
            <a:off x="6023436" y="3833472"/>
            <a:ext cx="1522869" cy="888936"/>
          </a:xfrm>
          <a:prstGeom prst="rect">
            <a:avLst/>
          </a:prstGeom>
        </p:spPr>
      </p:pic>
      <p:sp>
        <p:nvSpPr>
          <p:cNvPr id="4" name="文本框 3">
            <a:extLst>
              <a:ext uri="{FF2B5EF4-FFF2-40B4-BE49-F238E27FC236}">
                <a16:creationId xmlns:a16="http://schemas.microsoft.com/office/drawing/2014/main" id="{A89B6DB7-F2C0-CB37-DE6E-B3CA7838D70F}"/>
              </a:ext>
            </a:extLst>
          </p:cNvPr>
          <p:cNvSpPr txBox="1"/>
          <p:nvPr/>
        </p:nvSpPr>
        <p:spPr>
          <a:xfrm>
            <a:off x="5403850" y="2806810"/>
            <a:ext cx="2976016" cy="328936"/>
          </a:xfrm>
          <a:prstGeom prst="rect">
            <a:avLst/>
          </a:prstGeom>
          <a:noFill/>
        </p:spPr>
        <p:txBody>
          <a:bodyPr wrap="square" rtlCol="0">
            <a:spAutoFit/>
          </a:bodyPr>
          <a:lstStyle/>
          <a:p>
            <a:pPr algn="ctr">
              <a:lnSpc>
                <a:spcPct val="120000"/>
              </a:lnSpc>
              <a:defRPr/>
            </a:pP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室内场景中部分图像对匹配示意图</a:t>
            </a:r>
          </a:p>
        </p:txBody>
      </p:sp>
      <p:sp>
        <p:nvSpPr>
          <p:cNvPr id="5" name="文本框 4">
            <a:extLst>
              <a:ext uri="{FF2B5EF4-FFF2-40B4-BE49-F238E27FC236}">
                <a16:creationId xmlns:a16="http://schemas.microsoft.com/office/drawing/2014/main" id="{C84B33F3-836A-B839-9C08-2F3329B6126D}"/>
              </a:ext>
            </a:extLst>
          </p:cNvPr>
          <p:cNvSpPr txBox="1"/>
          <p:nvPr/>
        </p:nvSpPr>
        <p:spPr>
          <a:xfrm>
            <a:off x="5959865" y="4715552"/>
            <a:ext cx="1800207" cy="278281"/>
          </a:xfrm>
          <a:prstGeom prst="rect">
            <a:avLst/>
          </a:prstGeom>
          <a:noFill/>
        </p:spPr>
        <p:txBody>
          <a:bodyPr wrap="square" rtlCol="0">
            <a:spAutoFit/>
          </a:bodyPr>
          <a:lstStyle/>
          <a:p>
            <a:pPr algn="ctr">
              <a:lnSpc>
                <a:spcPct val="120000"/>
              </a:lnSpc>
              <a:defRPr/>
            </a:pPr>
            <a:r>
              <a:rPr lang="zh-CN" altLang="en-US" sz="1050" dirty="0">
                <a:solidFill>
                  <a:schemeClr val="tx1">
                    <a:lumMod val="75000"/>
                    <a:lumOff val="25000"/>
                  </a:schemeClr>
                </a:solidFill>
                <a:latin typeface="微软雅黑" panose="020B0503020204020204" pitchFamily="34" charset="-122"/>
                <a:ea typeface="微软雅黑" panose="020B0503020204020204" pitchFamily="34" charset="-122"/>
              </a:rPr>
              <a:t>室内场景（缺少纹理特征）</a:t>
            </a:r>
          </a:p>
        </p:txBody>
      </p:sp>
      <p:graphicFrame>
        <p:nvGraphicFramePr>
          <p:cNvPr id="7" name="图示 6">
            <a:extLst>
              <a:ext uri="{FF2B5EF4-FFF2-40B4-BE49-F238E27FC236}">
                <a16:creationId xmlns:a16="http://schemas.microsoft.com/office/drawing/2014/main" id="{7ECE177E-0EB6-8233-722D-FA6F017B7086}"/>
              </a:ext>
            </a:extLst>
          </p:cNvPr>
          <p:cNvGraphicFramePr/>
          <p:nvPr>
            <p:extLst>
              <p:ext uri="{D42A27DB-BD31-4B8C-83A1-F6EECF244321}">
                <p14:modId xmlns:p14="http://schemas.microsoft.com/office/powerpoint/2010/main" val="2290274925"/>
              </p:ext>
            </p:extLst>
          </p:nvPr>
        </p:nvGraphicFramePr>
        <p:xfrm>
          <a:off x="241925" y="1129063"/>
          <a:ext cx="4483996" cy="2165058"/>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11" name="文本框 10">
            <a:extLst>
              <a:ext uri="{FF2B5EF4-FFF2-40B4-BE49-F238E27FC236}">
                <a16:creationId xmlns:a16="http://schemas.microsoft.com/office/drawing/2014/main" id="{8B948069-B90F-75EC-2044-D9697532396B}"/>
              </a:ext>
            </a:extLst>
          </p:cNvPr>
          <p:cNvSpPr txBox="1"/>
          <p:nvPr/>
        </p:nvSpPr>
        <p:spPr>
          <a:xfrm>
            <a:off x="263529" y="3348917"/>
            <a:ext cx="4250993" cy="1683538"/>
          </a:xfrm>
          <a:prstGeom prst="rect">
            <a:avLst/>
          </a:prstGeom>
          <a:noFill/>
        </p:spPr>
        <p:txBody>
          <a:bodyPr wrap="square">
            <a:spAutoFit/>
          </a:bodyPr>
          <a:lstStyle/>
          <a:p>
            <a:pPr marL="285750" indent="-285750" algn="just" defTabSz="342900">
              <a:lnSpc>
                <a:spcPct val="125000"/>
              </a:lnSpc>
              <a:spcBef>
                <a:spcPct val="0"/>
              </a:spcBef>
              <a:buFont typeface="Wingdings" panose="05000000000000000000" pitchFamily="2" charset="2"/>
              <a:buChar char="Ø"/>
              <a:defRPr/>
            </a:pPr>
            <a:r>
              <a:rPr lang="zh-CN" altLang="en-US" sz="1400" dirty="0">
                <a:latin typeface="微软雅黑" panose="020B0503020204020204" pitchFamily="34" charset="-122"/>
                <a:ea typeface="微软雅黑" panose="020B0503020204020204" pitchFamily="34" charset="-122"/>
                <a:cs typeface="+mn-ea"/>
              </a:rPr>
              <a:t>传统的压缩方式难以平衡压缩率和图像质量，</a:t>
            </a:r>
            <a:r>
              <a:rPr lang="zh-CN" altLang="en-US" sz="1400" b="1" dirty="0">
                <a:solidFill>
                  <a:schemeClr val="accent5">
                    <a:lumMod val="75000"/>
                  </a:schemeClr>
                </a:solidFill>
                <a:latin typeface="微软雅黑" panose="020B0503020204020204" pitchFamily="34" charset="-122"/>
                <a:ea typeface="微软雅黑" panose="020B0503020204020204" pitchFamily="34" charset="-122"/>
                <a:cs typeface="+mn-ea"/>
              </a:rPr>
              <a:t>对全部图像部分做同等压缩</a:t>
            </a:r>
            <a:r>
              <a:rPr lang="zh-CN" altLang="en-US" sz="1400" dirty="0">
                <a:latin typeface="微软雅黑" panose="020B0503020204020204" pitchFamily="34" charset="-122"/>
                <a:ea typeface="微软雅黑" panose="020B0503020204020204" pitchFamily="34" charset="-122"/>
                <a:cs typeface="+mn-ea"/>
              </a:rPr>
              <a:t>，没有考虑不同部分对图像匹配效果的影响。</a:t>
            </a:r>
            <a:endParaRPr lang="en-US" altLang="zh-CN" sz="1400" dirty="0">
              <a:latin typeface="微软雅黑" panose="020B0503020204020204" pitchFamily="34" charset="-122"/>
              <a:ea typeface="微软雅黑" panose="020B0503020204020204" pitchFamily="34" charset="-122"/>
              <a:cs typeface="+mn-ea"/>
            </a:endParaRPr>
          </a:p>
          <a:p>
            <a:pPr marL="285750" indent="-285750" algn="just" defTabSz="342900">
              <a:lnSpc>
                <a:spcPct val="125000"/>
              </a:lnSpc>
              <a:spcBef>
                <a:spcPct val="0"/>
              </a:spcBef>
              <a:buFont typeface="Wingdings" panose="05000000000000000000" pitchFamily="2" charset="2"/>
              <a:buChar char="Ø"/>
              <a:defRPr/>
            </a:pPr>
            <a:endParaRPr lang="en-US" altLang="zh-CN" sz="1400" dirty="0">
              <a:cs typeface="+mn-ea"/>
            </a:endParaRPr>
          </a:p>
          <a:p>
            <a:pPr marL="285750" indent="-285750" algn="just" defTabSz="342900">
              <a:lnSpc>
                <a:spcPct val="125000"/>
              </a:lnSpc>
              <a:spcBef>
                <a:spcPct val="0"/>
              </a:spcBef>
              <a:buFont typeface="Wingdings" panose="05000000000000000000" pitchFamily="2" charset="2"/>
              <a:buChar char="Ø"/>
              <a:defRPr/>
            </a:pPr>
            <a:r>
              <a:rPr lang="zh-CN" altLang="en-US" sz="1400" dirty="0">
                <a:latin typeface="微软雅黑" panose="020B0503020204020204" pitchFamily="34" charset="-122"/>
                <a:ea typeface="微软雅黑" panose="020B0503020204020204" pitchFamily="34" charset="-122"/>
                <a:cs typeface="+mn-ea"/>
              </a:rPr>
              <a:t>去除高频成分的压缩方式会</a:t>
            </a:r>
            <a:r>
              <a:rPr lang="zh-CN" altLang="en-US" sz="1400" b="1" dirty="0">
                <a:solidFill>
                  <a:schemeClr val="accent5">
                    <a:lumMod val="75000"/>
                  </a:schemeClr>
                </a:solidFill>
                <a:latin typeface="微软雅黑" panose="020B0503020204020204" pitchFamily="34" charset="-122"/>
                <a:ea typeface="微软雅黑" panose="020B0503020204020204" pitchFamily="34" charset="-122"/>
                <a:cs typeface="+mn-ea"/>
              </a:rPr>
              <a:t>去掉过多细节</a:t>
            </a:r>
            <a:r>
              <a:rPr lang="zh-CN" altLang="en-US" sz="1400" dirty="0">
                <a:latin typeface="微软雅黑" panose="020B0503020204020204" pitchFamily="34" charset="-122"/>
                <a:ea typeface="微软雅黑" panose="020B0503020204020204" pitchFamily="34" charset="-122"/>
                <a:cs typeface="+mn-ea"/>
              </a:rPr>
              <a:t>导致图像匹配出现误差</a:t>
            </a:r>
            <a:endParaRPr lang="zh-CN" altLang="en-US" sz="1100" dirty="0">
              <a:latin typeface="微软雅黑" panose="020B0503020204020204" pitchFamily="34" charset="-122"/>
              <a:ea typeface="微软雅黑" panose="020B0503020204020204" pitchFamily="34" charset="-122"/>
              <a:cs typeface="+mn-ea"/>
            </a:endParaRPr>
          </a:p>
        </p:txBody>
      </p:sp>
      <p:sp>
        <p:nvSpPr>
          <p:cNvPr id="2" name="矩形 1">
            <a:extLst>
              <a:ext uri="{FF2B5EF4-FFF2-40B4-BE49-F238E27FC236}">
                <a16:creationId xmlns:a16="http://schemas.microsoft.com/office/drawing/2014/main" id="{C80491C9-B57F-5F58-6525-59F02778804B}"/>
              </a:ext>
            </a:extLst>
          </p:cNvPr>
          <p:cNvSpPr/>
          <p:nvPr/>
        </p:nvSpPr>
        <p:spPr>
          <a:xfrm>
            <a:off x="53612" y="616"/>
            <a:ext cx="106186" cy="550394"/>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矩形 7">
            <a:extLst>
              <a:ext uri="{FF2B5EF4-FFF2-40B4-BE49-F238E27FC236}">
                <a16:creationId xmlns:a16="http://schemas.microsoft.com/office/drawing/2014/main" id="{2FBABCDC-0BF0-9870-8619-4B22C25714B9}"/>
              </a:ext>
            </a:extLst>
          </p:cNvPr>
          <p:cNvSpPr/>
          <p:nvPr/>
        </p:nvSpPr>
        <p:spPr>
          <a:xfrm>
            <a:off x="213995" y="616"/>
            <a:ext cx="2043260" cy="550394"/>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五边形 6">
            <a:extLst>
              <a:ext uri="{FF2B5EF4-FFF2-40B4-BE49-F238E27FC236}">
                <a16:creationId xmlns:a16="http://schemas.microsoft.com/office/drawing/2014/main" id="{50BE50A3-B806-9C99-6C12-9CE41505E3A3}"/>
              </a:ext>
            </a:extLst>
          </p:cNvPr>
          <p:cNvSpPr/>
          <p:nvPr/>
        </p:nvSpPr>
        <p:spPr>
          <a:xfrm>
            <a:off x="2256151" y="0"/>
            <a:ext cx="6123715" cy="553223"/>
          </a:xfrm>
          <a:prstGeom prst="homePlate">
            <a:avLst/>
          </a:prstGeom>
          <a:solidFill>
            <a:schemeClr val="accent5">
              <a:lumMod val="75000"/>
            </a:schemeClr>
          </a:solidFill>
          <a:ln w="25400" cap="flat" cmpd="sng" algn="ctr">
            <a:noFill/>
            <a:prstDash val="solid"/>
          </a:ln>
          <a:effectLst/>
        </p:spPr>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165" algn="l" defTabSz="914400" rtl="0" eaLnBrk="1" latinLnBrk="0" hangingPunct="1">
              <a:defRPr sz="1800" kern="1200">
                <a:solidFill>
                  <a:schemeClr val="lt1"/>
                </a:solidFill>
                <a:latin typeface="+mn-lt"/>
                <a:ea typeface="+mn-ea"/>
                <a:cs typeface="+mn-cs"/>
              </a:defRPr>
            </a:lvl5pPr>
            <a:lvl6pPr marL="2285365" algn="l" defTabSz="914400" rtl="0" eaLnBrk="1" latinLnBrk="0" hangingPunct="1">
              <a:defRPr sz="1800" kern="1200">
                <a:solidFill>
                  <a:schemeClr val="lt1"/>
                </a:solidFill>
                <a:latin typeface="+mn-lt"/>
                <a:ea typeface="+mn-ea"/>
                <a:cs typeface="+mn-cs"/>
              </a:defRPr>
            </a:lvl6pPr>
            <a:lvl7pPr marL="2742565" algn="l" defTabSz="914400" rtl="0" eaLnBrk="1" latinLnBrk="0" hangingPunct="1">
              <a:defRPr sz="1800" kern="1200">
                <a:solidFill>
                  <a:schemeClr val="lt1"/>
                </a:solidFill>
                <a:latin typeface="+mn-lt"/>
                <a:ea typeface="+mn-ea"/>
                <a:cs typeface="+mn-cs"/>
              </a:defRPr>
            </a:lvl7pPr>
            <a:lvl8pPr marL="3199765" algn="l" defTabSz="914400" rtl="0" eaLnBrk="1" latinLnBrk="0" hangingPunct="1">
              <a:defRPr sz="1800" kern="1200">
                <a:solidFill>
                  <a:schemeClr val="lt1"/>
                </a:solidFill>
                <a:latin typeface="+mn-lt"/>
                <a:ea typeface="+mn-ea"/>
                <a:cs typeface="+mn-cs"/>
              </a:defRPr>
            </a:lvl8pPr>
            <a:lvl9pPr marL="3656965" algn="l" defTabSz="914400" rtl="0" eaLnBrk="1" latinLnBrk="0" hangingPunct="1">
              <a:defRPr sz="1800" kern="1200">
                <a:solidFill>
                  <a:schemeClr val="lt1"/>
                </a:solidFill>
                <a:latin typeface="+mn-lt"/>
                <a:ea typeface="+mn-ea"/>
                <a:cs typeface="+mn-cs"/>
              </a:defRPr>
            </a:lvl9pPr>
          </a:lstStyle>
          <a:p>
            <a:pPr algn="ctr" defTabSz="685800">
              <a:defRPr/>
            </a:pPr>
            <a:endParaRPr lang="zh-CN" altLang="en-US" sz="1350">
              <a:solidFill>
                <a:srgbClr val="FFFFFF"/>
              </a:solidFill>
              <a:cs typeface="+mn-ea"/>
              <a:sym typeface="+mn-lt"/>
            </a:endParaRPr>
          </a:p>
        </p:txBody>
      </p:sp>
      <p:pic>
        <p:nvPicPr>
          <p:cNvPr id="13" name="图片 12">
            <a:extLst>
              <a:ext uri="{FF2B5EF4-FFF2-40B4-BE49-F238E27FC236}">
                <a16:creationId xmlns:a16="http://schemas.microsoft.com/office/drawing/2014/main" id="{523BB700-F439-62C7-919B-FC50A9078F8A}"/>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422042" y="-25814"/>
            <a:ext cx="679782" cy="679782"/>
          </a:xfrm>
          <a:prstGeom prst="rect">
            <a:avLst/>
          </a:prstGeom>
        </p:spPr>
      </p:pic>
      <p:sp>
        <p:nvSpPr>
          <p:cNvPr id="14" name="TextBox 34">
            <a:extLst>
              <a:ext uri="{FF2B5EF4-FFF2-40B4-BE49-F238E27FC236}">
                <a16:creationId xmlns:a16="http://schemas.microsoft.com/office/drawing/2014/main" id="{72B758E0-5376-A42E-3A01-07C44984D05C}"/>
              </a:ext>
            </a:extLst>
          </p:cNvPr>
          <p:cNvSpPr txBox="1"/>
          <p:nvPr/>
        </p:nvSpPr>
        <p:spPr>
          <a:xfrm>
            <a:off x="481306" y="56041"/>
            <a:ext cx="6071894" cy="461665"/>
          </a:xfrm>
          <a:prstGeom prst="rect">
            <a:avLst/>
          </a:prstGeom>
          <a:noFill/>
        </p:spPr>
        <p:txBody>
          <a:bodyPr wrap="square" rtlCol="0">
            <a:spAutoFit/>
          </a:bodyPr>
          <a:lstStyle/>
          <a:p>
            <a:r>
              <a:rPr lang="zh-CN" altLang="en-US" sz="2400" b="1" spc="300" dirty="0">
                <a:solidFill>
                  <a:schemeClr val="bg1"/>
                </a:solidFill>
                <a:latin typeface="微软雅黑" panose="020B0503020204020204" pitchFamily="34" charset="-122"/>
                <a:ea typeface="微软雅黑" panose="020B0503020204020204" pitchFamily="34" charset="-122"/>
              </a:rPr>
              <a:t>工作介绍</a:t>
            </a:r>
            <a:r>
              <a:rPr lang="en-US" altLang="zh-CN" sz="2400" b="1" spc="300" dirty="0">
                <a:solidFill>
                  <a:schemeClr val="bg1"/>
                </a:solidFill>
                <a:latin typeface="微软雅黑" panose="020B0503020204020204" pitchFamily="34" charset="-122"/>
                <a:ea typeface="微软雅黑" panose="020B0503020204020204" pitchFamily="34" charset="-122"/>
              </a:rPr>
              <a:t>-</a:t>
            </a:r>
            <a:r>
              <a:rPr lang="zh-CN" altLang="en-US" sz="2400" b="1" spc="300" dirty="0">
                <a:solidFill>
                  <a:schemeClr val="bg1"/>
                </a:solidFill>
                <a:latin typeface="微软雅黑" panose="020B0503020204020204" pitchFamily="34" charset="-122"/>
                <a:ea typeface="微软雅黑" panose="020B0503020204020204" pitchFamily="34" charset="-122"/>
              </a:rPr>
              <a:t>目前存在的问题（</a:t>
            </a:r>
            <a:r>
              <a:rPr lang="en-US" altLang="zh-CN" sz="2400" b="1" spc="300" dirty="0">
                <a:solidFill>
                  <a:schemeClr val="bg1"/>
                </a:solidFill>
                <a:latin typeface="微软雅黑" panose="020B0503020204020204" pitchFamily="34" charset="-122"/>
                <a:ea typeface="微软雅黑" panose="020B0503020204020204" pitchFamily="34" charset="-122"/>
              </a:rPr>
              <a:t>2/12</a:t>
            </a:r>
            <a:r>
              <a:rPr lang="zh-CN" altLang="en-US" sz="2400" b="1" spc="300" dirty="0">
                <a:solidFill>
                  <a:schemeClr val="bg1"/>
                </a:solidFill>
                <a:latin typeface="微软雅黑" panose="020B0503020204020204" pitchFamily="34" charset="-122"/>
                <a:ea typeface="微软雅黑" panose="020B0503020204020204" pitchFamily="34" charset="-122"/>
              </a:rPr>
              <a:t>）</a:t>
            </a:r>
          </a:p>
        </p:txBody>
      </p:sp>
      <p:cxnSp>
        <p:nvCxnSpPr>
          <p:cNvPr id="15" name="直接连接符 14">
            <a:extLst>
              <a:ext uri="{FF2B5EF4-FFF2-40B4-BE49-F238E27FC236}">
                <a16:creationId xmlns:a16="http://schemas.microsoft.com/office/drawing/2014/main" id="{F5FF6057-6A0D-04AE-2A8E-9E22993F57D5}"/>
              </a:ext>
            </a:extLst>
          </p:cNvPr>
          <p:cNvCxnSpPr>
            <a:cxnSpLocks/>
          </p:cNvCxnSpPr>
          <p:nvPr/>
        </p:nvCxnSpPr>
        <p:spPr>
          <a:xfrm>
            <a:off x="0" y="723464"/>
            <a:ext cx="9146843" cy="0"/>
          </a:xfrm>
          <a:prstGeom prst="line">
            <a:avLst/>
          </a:prstGeom>
          <a:ln w="28575">
            <a:solidFill>
              <a:schemeClr val="accent5">
                <a:lumMod val="75000"/>
              </a:schemeClr>
            </a:solidFill>
            <a:prstDash val="solid"/>
          </a:ln>
        </p:spPr>
        <p:style>
          <a:lnRef idx="1">
            <a:schemeClr val="accent1"/>
          </a:lnRef>
          <a:fillRef idx="0">
            <a:schemeClr val="accent1"/>
          </a:fillRef>
          <a:effectRef idx="0">
            <a:schemeClr val="accent1"/>
          </a:effectRef>
          <a:fontRef idx="minor">
            <a:schemeClr val="tx1"/>
          </a:fontRef>
        </p:style>
      </p:cxnSp>
      <p:sp>
        <p:nvSpPr>
          <p:cNvPr id="16" name="矩形: 圆角 15">
            <a:extLst>
              <a:ext uri="{FF2B5EF4-FFF2-40B4-BE49-F238E27FC236}">
                <a16:creationId xmlns:a16="http://schemas.microsoft.com/office/drawing/2014/main" id="{3EAC2760-7227-C48F-4324-398258F18B3B}"/>
              </a:ext>
            </a:extLst>
          </p:cNvPr>
          <p:cNvSpPr/>
          <p:nvPr/>
        </p:nvSpPr>
        <p:spPr>
          <a:xfrm>
            <a:off x="106705" y="807651"/>
            <a:ext cx="4361210" cy="4317791"/>
          </a:xfrm>
          <a:prstGeom prst="roundRect">
            <a:avLst>
              <a:gd name="adj" fmla="val 3137"/>
            </a:avLst>
          </a:prstGeom>
          <a:noFill/>
          <a:ln>
            <a:solidFill>
              <a:schemeClr val="accent5">
                <a:lumMod val="75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圆角 16">
            <a:extLst>
              <a:ext uri="{FF2B5EF4-FFF2-40B4-BE49-F238E27FC236}">
                <a16:creationId xmlns:a16="http://schemas.microsoft.com/office/drawing/2014/main" id="{A030DBB4-247E-D983-3BBD-DF850F434575}"/>
              </a:ext>
            </a:extLst>
          </p:cNvPr>
          <p:cNvSpPr/>
          <p:nvPr/>
        </p:nvSpPr>
        <p:spPr>
          <a:xfrm>
            <a:off x="4598289" y="805680"/>
            <a:ext cx="4503535" cy="4317791"/>
          </a:xfrm>
          <a:prstGeom prst="roundRect">
            <a:avLst>
              <a:gd name="adj" fmla="val 3137"/>
            </a:avLst>
          </a:prstGeom>
          <a:noFill/>
          <a:ln>
            <a:solidFill>
              <a:schemeClr val="accent5">
                <a:lumMod val="75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extLst>
      <p:ext uri="{BB962C8B-B14F-4D97-AF65-F5344CB8AC3E}">
        <p14:creationId xmlns:p14="http://schemas.microsoft.com/office/powerpoint/2010/main" val="2670647323"/>
      </p:ext>
    </p:extLst>
  </p:cSld>
  <p:clrMapOvr>
    <a:masterClrMapping/>
  </p:clrMapOvr>
  <mc:AlternateContent xmlns:mc="http://schemas.openxmlformats.org/markup-compatibility/2006" xmlns:p14="http://schemas.microsoft.com/office/powerpoint/2010/main">
    <mc:Choice Requires="p14">
      <p:transition p14:dur="0" advTm="9208"/>
    </mc:Choice>
    <mc:Fallback xmlns="">
      <p:transition advTm="9208"/>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COMMONDATA" val="eyJoZGlkIjoiNDdkZGY5MzIyODBiZTI1MDBiMWVmYmQzYjI5NTljZWMifQ=="/>
</p:tagLst>
</file>

<file path=ppt/tags/tag2.xml><?xml version="1.0" encoding="utf-8"?>
<p:tagLst xmlns:a="http://schemas.openxmlformats.org/drawingml/2006/main" xmlns:r="http://schemas.openxmlformats.org/officeDocument/2006/relationships" xmlns:p="http://schemas.openxmlformats.org/presentationml/2006/main">
  <p:tag name="ISLIDE.DIAGRAM" val="041611a4-0600-4075-97f6-ca6f2fcb800d"/>
  <p:tag name="TIMING" val="|10.1|1"/>
</p:tagLst>
</file>

<file path=ppt/tags/tag3.xml><?xml version="1.0" encoding="utf-8"?>
<p:tagLst xmlns:a="http://schemas.openxmlformats.org/drawingml/2006/main" xmlns:r="http://schemas.openxmlformats.org/officeDocument/2006/relationships" xmlns:p="http://schemas.openxmlformats.org/presentationml/2006/main">
  <p:tag name="ISLIDE.DIAGRAM" val="041611a4-0600-4075-97f6-ca6f2fcb800d"/>
  <p:tag name="TIMING" val="|10.1|1"/>
</p:tagLst>
</file>

<file path=ppt/tags/tag4.xml><?xml version="1.0" encoding="utf-8"?>
<p:tagLst xmlns:a="http://schemas.openxmlformats.org/drawingml/2006/main" xmlns:r="http://schemas.openxmlformats.org/officeDocument/2006/relationships" xmlns:p="http://schemas.openxmlformats.org/presentationml/2006/main">
  <p:tag name="ISLIDE.DIAGRAM" val="041611a4-0600-4075-97f6-ca6f2fcb800d"/>
  <p:tag name="TIMING" val="|10.1|1"/>
</p:tagLst>
</file>

<file path=ppt/tags/tag5.xml><?xml version="1.0" encoding="utf-8"?>
<p:tagLst xmlns:a="http://schemas.openxmlformats.org/drawingml/2006/main" xmlns:r="http://schemas.openxmlformats.org/officeDocument/2006/relationships" xmlns:p="http://schemas.openxmlformats.org/presentationml/2006/main">
  <p:tag name="MH" val="20180626165814"/>
  <p:tag name="MH_LIBRARY" val="GRAPHIC"/>
  <p:tag name="MH_TYPE" val="Other"/>
  <p:tag name="MH_ORDER" val="4"/>
</p:tagLst>
</file>

<file path=ppt/tags/tag6.xml><?xml version="1.0" encoding="utf-8"?>
<p:tagLst xmlns:a="http://schemas.openxmlformats.org/drawingml/2006/main" xmlns:r="http://schemas.openxmlformats.org/officeDocument/2006/relationships" xmlns:p="http://schemas.openxmlformats.org/presentationml/2006/main">
  <p:tag name="MH" val="20180626165814"/>
  <p:tag name="MH_LIBRARY" val="GRAPHIC"/>
  <p:tag name="MH_TYPE" val="Other"/>
  <p:tag name="MH_ORDER" val="4"/>
</p:tagLst>
</file>

<file path=ppt/theme/theme1.xml><?xml version="1.0" encoding="utf-8"?>
<a:theme xmlns:a="http://schemas.openxmlformats.org/drawingml/2006/main" name="1">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7067</TotalTime>
  <Words>2952</Words>
  <Application>Microsoft Office PowerPoint</Application>
  <PresentationFormat>全屏显示(16:9)</PresentationFormat>
  <Paragraphs>288</Paragraphs>
  <Slides>36</Slides>
  <Notes>22</Notes>
  <HiddenSlides>0</HiddenSlides>
  <MMClips>0</MMClips>
  <ScaleCrop>false</ScaleCrop>
  <HeadingPairs>
    <vt:vector size="8" baseType="variant">
      <vt:variant>
        <vt:lpstr>已用的字体</vt:lpstr>
      </vt:variant>
      <vt:variant>
        <vt:i4>9</vt:i4>
      </vt:variant>
      <vt:variant>
        <vt:lpstr>主题</vt:lpstr>
      </vt:variant>
      <vt:variant>
        <vt:i4>1</vt:i4>
      </vt:variant>
      <vt:variant>
        <vt:lpstr>嵌入 OLE 服务器</vt:lpstr>
      </vt:variant>
      <vt:variant>
        <vt:i4>2</vt:i4>
      </vt:variant>
      <vt:variant>
        <vt:lpstr>幻灯片标题</vt:lpstr>
      </vt:variant>
      <vt:variant>
        <vt:i4>36</vt:i4>
      </vt:variant>
    </vt:vector>
  </HeadingPairs>
  <TitlesOfParts>
    <vt:vector size="48" baseType="lpstr">
      <vt:lpstr>华文中宋</vt:lpstr>
      <vt:lpstr>Times New Roman</vt:lpstr>
      <vt:lpstr>Arial</vt:lpstr>
      <vt:lpstr>华文新魏</vt:lpstr>
      <vt:lpstr>等线</vt:lpstr>
      <vt:lpstr>Wingdings</vt:lpstr>
      <vt:lpstr>微软雅黑</vt:lpstr>
      <vt:lpstr>Calibri</vt:lpstr>
      <vt:lpstr>Times New  Roman</vt:lpstr>
      <vt:lpstr>1</vt:lpstr>
      <vt:lpstr>Visio</vt:lpstr>
      <vt:lpstr>Equation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1</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dc:title>
  <dc:subject>1</dc:subject>
  <dc:creator>Administrator</dc:creator>
  <dc:description>1</dc:description>
  <cp:lastModifiedBy>浩泽 常</cp:lastModifiedBy>
  <cp:revision>454</cp:revision>
  <dcterms:created xsi:type="dcterms:W3CDTF">2015-01-23T04:02:00Z</dcterms:created>
  <dcterms:modified xsi:type="dcterms:W3CDTF">2024-09-09T09:04:56Z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2052-11.1.0.12358</vt:lpwstr>
  </property>
  <property fmtid="{D5CDD505-2E9C-101B-9397-08002B2CF9AE}" pid="3" name="ICV">
    <vt:lpwstr>EC193C6745284D5EBE9FD25DE0EE6FB2</vt:lpwstr>
  </property>
</Properties>
</file>